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432" r:id="rId2"/>
    <p:sldId id="332" r:id="rId3"/>
    <p:sldId id="265" r:id="rId4"/>
    <p:sldId id="260" r:id="rId5"/>
    <p:sldId id="261" r:id="rId6"/>
    <p:sldId id="825" r:id="rId7"/>
    <p:sldId id="509" r:id="rId8"/>
    <p:sldId id="334" r:id="rId9"/>
    <p:sldId id="417" r:id="rId10"/>
    <p:sldId id="430" r:id="rId11"/>
    <p:sldId id="431" r:id="rId12"/>
    <p:sldId id="719" r:id="rId13"/>
    <p:sldId id="729" r:id="rId14"/>
    <p:sldId id="730" r:id="rId15"/>
    <p:sldId id="780" r:id="rId16"/>
    <p:sldId id="781" r:id="rId17"/>
    <p:sldId id="782" r:id="rId18"/>
    <p:sldId id="783" r:id="rId19"/>
    <p:sldId id="784" r:id="rId20"/>
    <p:sldId id="785" r:id="rId21"/>
    <p:sldId id="786" r:id="rId22"/>
    <p:sldId id="787" r:id="rId23"/>
    <p:sldId id="788" r:id="rId24"/>
    <p:sldId id="789" r:id="rId25"/>
    <p:sldId id="790" r:id="rId26"/>
    <p:sldId id="791" r:id="rId27"/>
    <p:sldId id="603" r:id="rId28"/>
    <p:sldId id="793" r:id="rId29"/>
    <p:sldId id="794" r:id="rId30"/>
    <p:sldId id="647" r:id="rId31"/>
    <p:sldId id="797" r:id="rId32"/>
    <p:sldId id="798" r:id="rId33"/>
    <p:sldId id="799" r:id="rId34"/>
    <p:sldId id="800" r:id="rId35"/>
    <p:sldId id="801" r:id="rId36"/>
    <p:sldId id="802" r:id="rId37"/>
    <p:sldId id="803" r:id="rId38"/>
    <p:sldId id="804" r:id="rId39"/>
    <p:sldId id="805" r:id="rId40"/>
    <p:sldId id="806" r:id="rId41"/>
    <p:sldId id="807" r:id="rId42"/>
    <p:sldId id="808" r:id="rId43"/>
    <p:sldId id="811" r:id="rId44"/>
    <p:sldId id="809" r:id="rId45"/>
    <p:sldId id="810" r:id="rId46"/>
    <p:sldId id="812" r:id="rId47"/>
    <p:sldId id="813" r:id="rId48"/>
    <p:sldId id="814" r:id="rId49"/>
    <p:sldId id="815" r:id="rId50"/>
    <p:sldId id="795" r:id="rId51"/>
    <p:sldId id="707" r:id="rId52"/>
    <p:sldId id="816" r:id="rId53"/>
    <p:sldId id="817" r:id="rId54"/>
    <p:sldId id="818" r:id="rId55"/>
    <p:sldId id="819" r:id="rId56"/>
    <p:sldId id="820" r:id="rId57"/>
    <p:sldId id="821" r:id="rId58"/>
    <p:sldId id="822" r:id="rId59"/>
    <p:sldId id="823" r:id="rId60"/>
    <p:sldId id="824" r:id="rId61"/>
    <p:sldId id="796" r:id="rId62"/>
  </p:sldIdLst>
  <p:sldSz cx="6858000" cy="9906000" type="A4"/>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2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799B23B-EC83-4686-B30A-512413B5E67A}" styleName="Estilo Claro 3 - Ênfas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2838BEF-8BB2-4498-84A7-C5851F593DF1}" styleName="Estilo Médio 4 - Ênfase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A488322-F2BA-4B5B-9748-0D474271808F}" styleName="Estilo Médio 3 - Ênfase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52" autoAdjust="0"/>
    <p:restoredTop sz="95503" autoAdjust="0"/>
  </p:normalViewPr>
  <p:slideViewPr>
    <p:cSldViewPr>
      <p:cViewPr>
        <p:scale>
          <a:sx n="70" d="100"/>
          <a:sy n="70" d="100"/>
        </p:scale>
        <p:origin x="475" y="134"/>
      </p:cViewPr>
      <p:guideLst>
        <p:guide orient="horz" pos="312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Símbolos utilizados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Neste conteúdo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30BCD57-1882-4725-890E-F77039297474}" type="presOf" srcId="{E8410AD7-19DE-4F08-BB13-EA41E12790CF}" destId="{EB347714-FF18-405B-AE05-B4F9A4050DCA}" srcOrd="0" destOrd="0" presId="urn:microsoft.com/office/officeart/2005/8/layout/vList2"/>
    <dgm:cxn modelId="{7F0454C2-75CD-474A-B764-83893524863F}" type="presOf" srcId="{1BBA2A66-B48B-47F8-AC9A-FEDAC4AB3E0A}" destId="{3C0ED75A-A021-4542-B6B5-5DFD76A6914B}"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D006E179-9777-4B81-9D89-5ECD46BEF44F}" type="presOf" srcId="{5C25F760-6E7D-4397-8CC9-960701F6FE08}" destId="{4931F37B-104A-4A59-90FE-C5DA76E085D6}" srcOrd="0" destOrd="0" presId="urn:microsoft.com/office/officeart/2005/8/layout/vList2"/>
    <dgm:cxn modelId="{7271373D-0DC5-4C23-ABF9-8DE241102101}" type="presParOf" srcId="{3C0ED75A-A021-4542-B6B5-5DFD76A6914B}" destId="{EB347714-FF18-405B-AE05-B4F9A4050DCA}" srcOrd="0" destOrd="0" presId="urn:microsoft.com/office/officeart/2005/8/layout/vList2"/>
    <dgm:cxn modelId="{4D3CC6A2-BF30-47A4-9F5A-71E16CB9332D}"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Referências Bibliográficas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404801BD-0228-4CEE-AD68-B25CA8CB2425}" type="presOf" srcId="{E8410AD7-19DE-4F08-BB13-EA41E12790CF}" destId="{EB347714-FF18-405B-AE05-B4F9A4050DCA}" srcOrd="0" destOrd="0" presId="urn:microsoft.com/office/officeart/2005/8/layout/vList2"/>
    <dgm:cxn modelId="{B4D4BCB3-B1C6-43E4-A6F5-99825AA51DAA}" type="presOf" srcId="{5C25F760-6E7D-4397-8CC9-960701F6FE08}" destId="{4931F37B-104A-4A59-90FE-C5DA76E085D6}" srcOrd="0" destOrd="0" presId="urn:microsoft.com/office/officeart/2005/8/layout/vList2"/>
    <dgm:cxn modelId="{BB13FDB0-320F-40D0-B15D-2C4525DDE541}" type="presOf" srcId="{1BBA2A66-B48B-47F8-AC9A-FEDAC4AB3E0A}" destId="{3C0ED75A-A021-4542-B6B5-5DFD76A6914B}" srcOrd="0" destOrd="0" presId="urn:microsoft.com/office/officeart/2005/8/layout/vList2"/>
    <dgm:cxn modelId="{B24FBB25-E198-432D-B461-1F4F90E8A57C}" type="presParOf" srcId="{3C0ED75A-A021-4542-B6B5-5DFD76A6914B}" destId="{EB347714-FF18-405B-AE05-B4F9A4050DCA}" srcOrd="0" destOrd="0" presId="urn:microsoft.com/office/officeart/2005/8/layout/vList2"/>
    <dgm:cxn modelId="{C66FEE1F-FF59-438B-9C22-819893110204}"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Construção do conhecimento</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Introdução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9360B3D6-9984-49C3-80FA-A93FB8C5B52A}" type="presOf" srcId="{E8410AD7-19DE-4F08-BB13-EA41E12790CF}" destId="{EB347714-FF18-405B-AE05-B4F9A4050DCA}" srcOrd="0" destOrd="0" presId="urn:microsoft.com/office/officeart/2005/8/layout/vList2"/>
    <dgm:cxn modelId="{A302D611-A05F-4AB9-977A-C53FF18C8868}" type="presOf" srcId="{1BBA2A66-B48B-47F8-AC9A-FEDAC4AB3E0A}" destId="{3C0ED75A-A021-4542-B6B5-5DFD76A6914B}" srcOrd="0" destOrd="0" presId="urn:microsoft.com/office/officeart/2005/8/layout/vList2"/>
    <dgm:cxn modelId="{7E620863-F719-4652-B595-5FF64C30F6D2}" type="presOf" srcId="{5C25F760-6E7D-4397-8CC9-960701F6FE08}" destId="{4931F37B-104A-4A59-90FE-C5DA76E085D6}" srcOrd="0" destOrd="0" presId="urn:microsoft.com/office/officeart/2005/8/layout/vList2"/>
    <dgm:cxn modelId="{F94831B5-F150-4150-BC2D-ADB6C550C845}" type="presParOf" srcId="{3C0ED75A-A021-4542-B6B5-5DFD76A6914B}" destId="{EB347714-FF18-405B-AE05-B4F9A4050DCA}" srcOrd="0" destOrd="0" presId="urn:microsoft.com/office/officeart/2005/8/layout/vList2"/>
    <dgm:cxn modelId="{A0C706D8-6268-413F-BF37-B095012C0A6C}"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Construção do conhecimento</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Introdução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FC963C2A-C650-4829-83C8-3FA9CB16C1DB}" type="presOf" srcId="{5C25F760-6E7D-4397-8CC9-960701F6FE08}" destId="{4931F37B-104A-4A59-90FE-C5DA76E085D6}"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00B3EA05-B65E-49AF-8D3C-D2CE777F58C1}" type="presOf" srcId="{E8410AD7-19DE-4F08-BB13-EA41E12790CF}" destId="{EB347714-FF18-405B-AE05-B4F9A4050DCA}" srcOrd="0" destOrd="0" presId="urn:microsoft.com/office/officeart/2005/8/layout/vList2"/>
    <dgm:cxn modelId="{5F7458D7-A990-4CD9-B6BF-7007B3EF2308}" type="presOf" srcId="{1BBA2A66-B48B-47F8-AC9A-FEDAC4AB3E0A}" destId="{3C0ED75A-A021-4542-B6B5-5DFD76A6914B}" srcOrd="0" destOrd="0" presId="urn:microsoft.com/office/officeart/2005/8/layout/vList2"/>
    <dgm:cxn modelId="{1DAC0079-DFA6-4A30-AA6B-AD690A4FE9C1}" type="presParOf" srcId="{3C0ED75A-A021-4542-B6B5-5DFD76A6914B}" destId="{EB347714-FF18-405B-AE05-B4F9A4050DCA}" srcOrd="0" destOrd="0" presId="urn:microsoft.com/office/officeart/2005/8/layout/vList2"/>
    <dgm:cxn modelId="{43C07097-0BE9-4380-B9A6-9B5073F4C1C3}"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347714-FF18-405B-AE05-B4F9A4050DCA}">
      <dsp:nvSpPr>
        <dsp:cNvPr id="0" name=""/>
        <dsp:cNvSpPr/>
      </dsp:nvSpPr>
      <dsp:spPr>
        <a:xfrm>
          <a:off x="0" y="6135"/>
          <a:ext cx="3076127" cy="45571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pt-BR" sz="1900" kern="1200" dirty="0" smtClean="0"/>
            <a:t>Símbolos utilizados</a:t>
          </a:r>
          <a:endParaRPr lang="pt-BR" sz="1900" kern="1200" dirty="0"/>
        </a:p>
      </dsp:txBody>
      <dsp:txXfrm>
        <a:off x="22246" y="28381"/>
        <a:ext cx="3031635" cy="411223"/>
      </dsp:txXfrm>
    </dsp:sp>
    <dsp:sp modelId="{4931F37B-104A-4A59-90FE-C5DA76E085D6}">
      <dsp:nvSpPr>
        <dsp:cNvPr id="0" name=""/>
        <dsp:cNvSpPr/>
      </dsp:nvSpPr>
      <dsp:spPr>
        <a:xfrm>
          <a:off x="0" y="461850"/>
          <a:ext cx="3076127"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667"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pt-BR" sz="1500" kern="1200" dirty="0" smtClean="0"/>
            <a:t>Neste conteúdo</a:t>
          </a:r>
          <a:endParaRPr lang="pt-BR" sz="1500" kern="1200" dirty="0"/>
        </a:p>
      </dsp:txBody>
      <dsp:txXfrm>
        <a:off x="0" y="461850"/>
        <a:ext cx="3076127" cy="3146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347714-FF18-405B-AE05-B4F9A4050DCA}">
      <dsp:nvSpPr>
        <dsp:cNvPr id="0" name=""/>
        <dsp:cNvSpPr/>
      </dsp:nvSpPr>
      <dsp:spPr>
        <a:xfrm>
          <a:off x="0" y="6135"/>
          <a:ext cx="3076127" cy="45571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pt-BR" sz="1900" kern="1200" dirty="0" smtClean="0"/>
            <a:t>Referências Bibliográficas</a:t>
          </a:r>
          <a:endParaRPr lang="pt-BR" sz="1900" kern="1200" dirty="0"/>
        </a:p>
      </dsp:txBody>
      <dsp:txXfrm>
        <a:off x="22246" y="28381"/>
        <a:ext cx="3031635" cy="411223"/>
      </dsp:txXfrm>
    </dsp:sp>
    <dsp:sp modelId="{4931F37B-104A-4A59-90FE-C5DA76E085D6}">
      <dsp:nvSpPr>
        <dsp:cNvPr id="0" name=""/>
        <dsp:cNvSpPr/>
      </dsp:nvSpPr>
      <dsp:spPr>
        <a:xfrm>
          <a:off x="0" y="461850"/>
          <a:ext cx="3076127"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667" tIns="24130" rIns="135128" bIns="24130" numCol="1" spcCol="1270" anchor="t" anchorCtr="0">
          <a:noAutofit/>
        </a:bodyPr>
        <a:lstStyle/>
        <a:p>
          <a:pPr marL="114300" lvl="1" indent="-114300" algn="l" defTabSz="666750">
            <a:lnSpc>
              <a:spcPct val="90000"/>
            </a:lnSpc>
            <a:spcBef>
              <a:spcPct val="0"/>
            </a:spcBef>
            <a:spcAft>
              <a:spcPct val="20000"/>
            </a:spcAft>
            <a:buChar char="••"/>
          </a:pPr>
          <a:endParaRPr lang="pt-BR" sz="1500" kern="1200" dirty="0"/>
        </a:p>
      </dsp:txBody>
      <dsp:txXfrm>
        <a:off x="0" y="461850"/>
        <a:ext cx="3076127" cy="3146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347714-FF18-405B-AE05-B4F9A4050DCA}">
      <dsp:nvSpPr>
        <dsp:cNvPr id="0" name=""/>
        <dsp:cNvSpPr/>
      </dsp:nvSpPr>
      <dsp:spPr>
        <a:xfrm>
          <a:off x="0" y="26407"/>
          <a:ext cx="3076127" cy="4317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pt-BR" sz="1800" kern="1200" dirty="0" smtClean="0"/>
            <a:t>Construção do conhecimento</a:t>
          </a:r>
          <a:endParaRPr lang="pt-BR" sz="1800" kern="1200" dirty="0"/>
        </a:p>
      </dsp:txBody>
      <dsp:txXfrm>
        <a:off x="21075" y="47482"/>
        <a:ext cx="3033977" cy="389580"/>
      </dsp:txXfrm>
    </dsp:sp>
    <dsp:sp modelId="{4931F37B-104A-4A59-90FE-C5DA76E085D6}">
      <dsp:nvSpPr>
        <dsp:cNvPr id="0" name=""/>
        <dsp:cNvSpPr/>
      </dsp:nvSpPr>
      <dsp:spPr>
        <a:xfrm>
          <a:off x="0" y="458137"/>
          <a:ext cx="3076127"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66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pt-BR" sz="1400" kern="1200" dirty="0" smtClean="0"/>
            <a:t>Introdução</a:t>
          </a:r>
          <a:endParaRPr lang="pt-BR" sz="1400" kern="1200" dirty="0"/>
        </a:p>
      </dsp:txBody>
      <dsp:txXfrm>
        <a:off x="0" y="458137"/>
        <a:ext cx="3076127" cy="2980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347714-FF18-405B-AE05-B4F9A4050DCA}">
      <dsp:nvSpPr>
        <dsp:cNvPr id="0" name=""/>
        <dsp:cNvSpPr/>
      </dsp:nvSpPr>
      <dsp:spPr>
        <a:xfrm>
          <a:off x="0" y="26407"/>
          <a:ext cx="3076127" cy="4317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pt-BR" sz="1800" kern="1200" dirty="0" smtClean="0"/>
            <a:t>Construção do conhecimento</a:t>
          </a:r>
          <a:endParaRPr lang="pt-BR" sz="1800" kern="1200" dirty="0"/>
        </a:p>
      </dsp:txBody>
      <dsp:txXfrm>
        <a:off x="21075" y="47482"/>
        <a:ext cx="3033977" cy="389580"/>
      </dsp:txXfrm>
    </dsp:sp>
    <dsp:sp modelId="{4931F37B-104A-4A59-90FE-C5DA76E085D6}">
      <dsp:nvSpPr>
        <dsp:cNvPr id="0" name=""/>
        <dsp:cNvSpPr/>
      </dsp:nvSpPr>
      <dsp:spPr>
        <a:xfrm>
          <a:off x="0" y="458137"/>
          <a:ext cx="3076127"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66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pt-BR" sz="1400" kern="1200" dirty="0" smtClean="0"/>
            <a:t>Introdução</a:t>
          </a:r>
          <a:endParaRPr lang="pt-BR" sz="1400" kern="1200" dirty="0"/>
        </a:p>
      </dsp:txBody>
      <dsp:txXfrm>
        <a:off x="0" y="458137"/>
        <a:ext cx="3076127" cy="2980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2A70C2-435F-480A-9E8A-718A05BABD61}" type="datetimeFigureOut">
              <a:rPr lang="pt-BR" smtClean="0"/>
              <a:t>14/03/2021</a:t>
            </a:fld>
            <a:endParaRPr lang="pt-BR"/>
          </a:p>
        </p:txBody>
      </p:sp>
      <p:sp>
        <p:nvSpPr>
          <p:cNvPr id="4" name="Espaço Reservado para Imagem de Slide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E0FC5E-261C-4E4F-917B-883B78CDF334}" type="slidenum">
              <a:rPr lang="pt-BR" smtClean="0"/>
              <a:t>‹nº›</a:t>
            </a:fld>
            <a:endParaRPr lang="pt-BR"/>
          </a:p>
        </p:txBody>
      </p:sp>
    </p:spTree>
    <p:extLst>
      <p:ext uri="{BB962C8B-B14F-4D97-AF65-F5344CB8AC3E}">
        <p14:creationId xmlns:p14="http://schemas.microsoft.com/office/powerpoint/2010/main" val="2885865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2E0FC5E-261C-4E4F-917B-883B78CDF334}" type="slidenum">
              <a:rPr lang="pt-BR" smtClean="0"/>
              <a:t>1</a:t>
            </a:fld>
            <a:endParaRPr lang="pt-BR"/>
          </a:p>
        </p:txBody>
      </p:sp>
    </p:spTree>
    <p:extLst>
      <p:ext uri="{BB962C8B-B14F-4D97-AF65-F5344CB8AC3E}">
        <p14:creationId xmlns:p14="http://schemas.microsoft.com/office/powerpoint/2010/main" val="1705142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2E0FC5E-261C-4E4F-917B-883B78CDF334}" type="slidenum">
              <a:rPr lang="pt-BR" smtClean="0"/>
              <a:t>61</a:t>
            </a:fld>
            <a:endParaRPr lang="pt-BR"/>
          </a:p>
        </p:txBody>
      </p:sp>
    </p:spTree>
    <p:extLst>
      <p:ext uri="{BB962C8B-B14F-4D97-AF65-F5344CB8AC3E}">
        <p14:creationId xmlns:p14="http://schemas.microsoft.com/office/powerpoint/2010/main" val="888748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514350" y="3077284"/>
            <a:ext cx="5829300" cy="2123369"/>
          </a:xfrm>
        </p:spPr>
        <p:txBody>
          <a:bodyPr/>
          <a:lstStyle/>
          <a:p>
            <a:r>
              <a:rPr lang="pt-BR" smtClean="0"/>
              <a:t>Clique para editar o estilo do título mestre</a:t>
            </a:r>
            <a:endParaRPr lang="pt-BR"/>
          </a:p>
        </p:txBody>
      </p:sp>
      <p:sp>
        <p:nvSpPr>
          <p:cNvPr id="3" name="Subtítulo 2"/>
          <p:cNvSpPr>
            <a:spLocks noGrp="1"/>
          </p:cNvSpPr>
          <p:nvPr>
            <p:ph type="subTitle" idx="1"/>
          </p:nvPr>
        </p:nvSpPr>
        <p:spPr>
          <a:xfrm>
            <a:off x="1028700" y="5613400"/>
            <a:ext cx="4800600" cy="2531533"/>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14/03/2021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14/03/2021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4972050" y="396703"/>
            <a:ext cx="1543050" cy="8452203"/>
          </a:xfrm>
        </p:spPr>
        <p:txBody>
          <a:bodyPr vert="eaVert"/>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a:xfrm>
            <a:off x="342900" y="396703"/>
            <a:ext cx="4514850" cy="8452203"/>
          </a:xfrm>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14/03/2021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14/03/2021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541735" y="6365524"/>
            <a:ext cx="5829300" cy="1967442"/>
          </a:xfrm>
        </p:spPr>
        <p:txBody>
          <a:bodyPr anchor="t"/>
          <a:lstStyle>
            <a:lvl1pPr algn="l">
              <a:defRPr sz="4000" b="1" cap="all"/>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541735" y="4198588"/>
            <a:ext cx="5829300" cy="21669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os estilos do texto mestre</a:t>
            </a: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14/03/2021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sz="half" idx="1"/>
          </p:nvPr>
        </p:nvSpPr>
        <p:spPr>
          <a:xfrm>
            <a:off x="342900" y="2311402"/>
            <a:ext cx="3028950" cy="65375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3486150" y="2311402"/>
            <a:ext cx="3028950" cy="65375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p>
            <a:fld id="{2E700DB3-DBF0-4086-B675-117E7A9610B8}" type="datetimeFigureOut">
              <a:rPr lang="pt-BR" smtClean="0"/>
              <a:pPr/>
              <a:t>14/03/2021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342901" y="2217385"/>
            <a:ext cx="3030141" cy="9241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4" name="Espaço Reservado para Conteúdo 3"/>
          <p:cNvSpPr>
            <a:spLocks noGrp="1"/>
          </p:cNvSpPr>
          <p:nvPr>
            <p:ph sz="half" idx="2"/>
          </p:nvPr>
        </p:nvSpPr>
        <p:spPr>
          <a:xfrm>
            <a:off x="342901" y="3141486"/>
            <a:ext cx="3030141"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3483770" y="2217385"/>
            <a:ext cx="3031332" cy="9241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6" name="Espaço Reservado para Conteúdo 5"/>
          <p:cNvSpPr>
            <a:spLocks noGrp="1"/>
          </p:cNvSpPr>
          <p:nvPr>
            <p:ph sz="quarter" idx="4"/>
          </p:nvPr>
        </p:nvSpPr>
        <p:spPr>
          <a:xfrm>
            <a:off x="3483770" y="3141486"/>
            <a:ext cx="3031332"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p:txBody>
          <a:bodyPr/>
          <a:lstStyle/>
          <a:p>
            <a:fld id="{2E700DB3-DBF0-4086-B675-117E7A9610B8}" type="datetimeFigureOut">
              <a:rPr lang="pt-BR" smtClean="0"/>
              <a:pPr/>
              <a:t>14/03/2021</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Data 2"/>
          <p:cNvSpPr>
            <a:spLocks noGrp="1"/>
          </p:cNvSpPr>
          <p:nvPr>
            <p:ph type="dt" sz="half" idx="10"/>
          </p:nvPr>
        </p:nvSpPr>
        <p:spPr/>
        <p:txBody>
          <a:bodyPr/>
          <a:lstStyle/>
          <a:p>
            <a:fld id="{2E700DB3-DBF0-4086-B675-117E7A9610B8}" type="datetimeFigureOut">
              <a:rPr lang="pt-BR" smtClean="0"/>
              <a:pPr/>
              <a:t>14/03/2021</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2E700DB3-DBF0-4086-B675-117E7A9610B8}" type="datetimeFigureOut">
              <a:rPr lang="pt-BR" smtClean="0"/>
              <a:pPr/>
              <a:t>14/03/2021</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342901" y="394405"/>
            <a:ext cx="2256235" cy="1678517"/>
          </a:xfrm>
        </p:spPr>
        <p:txBody>
          <a:bodyPr anchor="b"/>
          <a:lstStyle>
            <a:lvl1pPr algn="l">
              <a:defRPr sz="2000" b="1"/>
            </a:lvl1pPr>
          </a:lstStyle>
          <a:p>
            <a:r>
              <a:rPr lang="pt-BR" smtClean="0"/>
              <a:t>Clique para editar o estilo do título mestre</a:t>
            </a:r>
            <a:endParaRPr lang="pt-BR"/>
          </a:p>
        </p:txBody>
      </p:sp>
      <p:sp>
        <p:nvSpPr>
          <p:cNvPr id="3" name="Espaço Reservado para Conteúdo 2"/>
          <p:cNvSpPr>
            <a:spLocks noGrp="1"/>
          </p:cNvSpPr>
          <p:nvPr>
            <p:ph idx="1"/>
          </p:nvPr>
        </p:nvSpPr>
        <p:spPr>
          <a:xfrm>
            <a:off x="2681288" y="394409"/>
            <a:ext cx="3833812" cy="845449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342901" y="2072924"/>
            <a:ext cx="2256235" cy="677598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p:txBody>
          <a:bodyPr/>
          <a:lstStyle/>
          <a:p>
            <a:fld id="{2E700DB3-DBF0-4086-B675-117E7A9610B8}" type="datetimeFigureOut">
              <a:rPr lang="pt-BR" smtClean="0"/>
              <a:pPr/>
              <a:t>14/03/2021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344216" y="6934200"/>
            <a:ext cx="4114800" cy="818622"/>
          </a:xfrm>
        </p:spPr>
        <p:txBody>
          <a:bodyPr anchor="b"/>
          <a:lstStyle>
            <a:lvl1pPr algn="l">
              <a:defRPr sz="2000" b="1"/>
            </a:lvl1pPr>
          </a:lstStyle>
          <a:p>
            <a:r>
              <a:rPr lang="pt-BR" smtClean="0"/>
              <a:t>Clique para editar o estilo do título mestre</a:t>
            </a:r>
            <a:endParaRPr lang="pt-BR"/>
          </a:p>
        </p:txBody>
      </p:sp>
      <p:sp>
        <p:nvSpPr>
          <p:cNvPr id="3" name="Espaço Reservado para Imagem 2"/>
          <p:cNvSpPr>
            <a:spLocks noGrp="1"/>
          </p:cNvSpPr>
          <p:nvPr>
            <p:ph type="pic" idx="1"/>
          </p:nvPr>
        </p:nvSpPr>
        <p:spPr>
          <a:xfrm>
            <a:off x="1344216" y="885119"/>
            <a:ext cx="4114800"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1344216" y="7752822"/>
            <a:ext cx="4114800" cy="116257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p:txBody>
          <a:bodyPr/>
          <a:lstStyle/>
          <a:p>
            <a:fld id="{2E700DB3-DBF0-4086-B675-117E7A9610B8}" type="datetimeFigureOut">
              <a:rPr lang="pt-BR" smtClean="0"/>
              <a:pPr/>
              <a:t>14/03/2021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342900" y="396699"/>
            <a:ext cx="6172200" cy="1651000"/>
          </a:xfrm>
          <a:prstGeom prst="rect">
            <a:avLst/>
          </a:prstGeom>
        </p:spPr>
        <p:txBody>
          <a:bodyPr vert="horz" lIns="91440" tIns="45720" rIns="91440" bIns="45720" rtlCol="0" anchor="ctr">
            <a:normAutofit/>
          </a:body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342900" y="2311402"/>
            <a:ext cx="6172200" cy="6537502"/>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2"/>
          </p:nvPr>
        </p:nvSpPr>
        <p:spPr>
          <a:xfrm>
            <a:off x="342900" y="9181398"/>
            <a:ext cx="1600200" cy="527403"/>
          </a:xfrm>
          <a:prstGeom prst="rect">
            <a:avLst/>
          </a:prstGeom>
        </p:spPr>
        <p:txBody>
          <a:bodyPr vert="horz" lIns="91440" tIns="45720" rIns="91440" bIns="45720" rtlCol="0" anchor="ctr"/>
          <a:lstStyle>
            <a:lvl1pPr algn="l">
              <a:defRPr sz="1200">
                <a:solidFill>
                  <a:schemeClr val="tx1">
                    <a:tint val="75000"/>
                  </a:schemeClr>
                </a:solidFill>
              </a:defRPr>
            </a:lvl1pPr>
          </a:lstStyle>
          <a:p>
            <a:fld id="{2E700DB3-DBF0-4086-B675-117E7A9610B8}" type="datetimeFigureOut">
              <a:rPr lang="pt-BR" smtClean="0"/>
              <a:pPr/>
              <a:t>14/03/2021</a:t>
            </a:fld>
            <a:endParaRPr lang="pt-BR"/>
          </a:p>
        </p:txBody>
      </p:sp>
      <p:sp>
        <p:nvSpPr>
          <p:cNvPr id="5" name="Espaço Reservado para Rodapé 4"/>
          <p:cNvSpPr>
            <a:spLocks noGrp="1"/>
          </p:cNvSpPr>
          <p:nvPr>
            <p:ph type="ftr" sz="quarter" idx="3"/>
          </p:nvPr>
        </p:nvSpPr>
        <p:spPr>
          <a:xfrm>
            <a:off x="2343150" y="9181398"/>
            <a:ext cx="2171700" cy="52740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4914900" y="9181398"/>
            <a:ext cx="1600200" cy="527403"/>
          </a:xfrm>
          <a:prstGeom prst="rect">
            <a:avLst/>
          </a:prstGeom>
        </p:spPr>
        <p:txBody>
          <a:bodyPr vert="horz" lIns="91440" tIns="45720" rIns="91440" bIns="45720" rtlCol="0" anchor="ctr"/>
          <a:lstStyle>
            <a:lvl1pPr algn="r">
              <a:defRPr sz="1200">
                <a:solidFill>
                  <a:schemeClr val="tx1">
                    <a:tint val="75000"/>
                  </a:schemeClr>
                </a:solidFill>
              </a:defRPr>
            </a:lvl1pPr>
          </a:lstStyle>
          <a:p>
            <a:fld id="{2119D8CF-8DEC-4D9F-84EE-ADF04DFF3391}" type="slidenum">
              <a:rPr lang="pt-BR" smtClean="0"/>
              <a:pPr/>
              <a:t>‹nº›</a:t>
            </a:fld>
            <a:endParaRPr lang="pt-B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image" Target="../media/image2.jpeg"/><Relationship Id="rId7" Type="http://schemas.openxmlformats.org/officeDocument/2006/relationships/diagramData" Target="../diagrams/data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3.png"/><Relationship Id="rId11" Type="http://schemas.microsoft.com/office/2007/relationships/diagramDrawing" Target="../diagrams/drawing3.xml"/><Relationship Id="rId5" Type="http://schemas.openxmlformats.org/officeDocument/2006/relationships/hyperlink" Target="https://www.youtube.com/watch?v=BoMmj_Xt-pk" TargetMode="External"/><Relationship Id="rId10" Type="http://schemas.openxmlformats.org/officeDocument/2006/relationships/diagramColors" Target="../diagrams/colors3.xml"/><Relationship Id="rId4" Type="http://schemas.openxmlformats.org/officeDocument/2006/relationships/image" Target="../media/image12.png"/><Relationship Id="rId9"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2.jpeg"/><Relationship Id="rId7" Type="http://schemas.openxmlformats.org/officeDocument/2006/relationships/diagramLayout" Target="../diagrams/layout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Data" Target="../diagrams/data4.xml"/><Relationship Id="rId5" Type="http://schemas.openxmlformats.org/officeDocument/2006/relationships/image" Target="../media/image24.png"/><Relationship Id="rId10" Type="http://schemas.microsoft.com/office/2007/relationships/diagramDrawing" Target="../diagrams/drawing4.xml"/><Relationship Id="rId4" Type="http://schemas.openxmlformats.org/officeDocument/2006/relationships/image" Target="../media/image14.png"/><Relationship Id="rId9" Type="http://schemas.openxmlformats.org/officeDocument/2006/relationships/diagramColors" Target="../diagrams/colors4.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8.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0.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png"/><Relationship Id="rId7" Type="http://schemas.openxmlformats.org/officeDocument/2006/relationships/image" Target="../media/image31.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3.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5.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2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png"/><Relationship Id="rId7" Type="http://schemas.openxmlformats.org/officeDocument/2006/relationships/image" Target="../media/image36.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8.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9.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0.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1.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2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png"/><Relationship Id="rId7" Type="http://schemas.openxmlformats.org/officeDocument/2006/relationships/image" Target="../media/image44.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2.jpe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5.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6.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7.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8.jpe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9.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0.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1.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3.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4.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5.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4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2.jpe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6.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4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3.png"/><Relationship Id="rId7" Type="http://schemas.openxmlformats.org/officeDocument/2006/relationships/image" Target="../media/image57.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9.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0.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4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hyperlink" Target="https://www.sklambert.com/digsim/DigSim.html" TargetMode="External"/><Relationship Id="rId4" Type="http://schemas.openxmlformats.org/officeDocument/2006/relationships/image" Target="../media/image2.jpeg"/></Relationships>
</file>

<file path=ppt/slides/_rels/slide4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hyperlink" Target="https://www.sklambert.com/digsim/DigSim.html" TargetMode="External"/><Relationship Id="rId4" Type="http://schemas.openxmlformats.org/officeDocument/2006/relationships/image" Target="../media/image2.jpeg"/></Relationships>
</file>

<file path=ppt/slides/_rels/slide4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hyperlink" Target="https://www.sklambert.com/digsim/DigSim.html" TargetMode="Externa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1.png"/><Relationship Id="rId3" Type="http://schemas.openxmlformats.org/officeDocument/2006/relationships/hyperlink" Target="http://www.youtube.com/c/JMarySystems/playlists?view_as=subscriber" TargetMode="External"/><Relationship Id="rId7" Type="http://schemas.openxmlformats.org/officeDocument/2006/relationships/image" Target="../media/image4.png"/><Relationship Id="rId12" Type="http://schemas.openxmlformats.org/officeDocument/2006/relationships/hyperlink" Target="mailto:jmarysystems@mail.com"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jpeg"/><Relationship Id="rId11" Type="http://schemas.openxmlformats.org/officeDocument/2006/relationships/hyperlink" Target="http://www.jmarysystems.com.br/" TargetMode="External"/><Relationship Id="rId5" Type="http://schemas.openxmlformats.org/officeDocument/2006/relationships/hyperlink" Target="https://github.com/jmarysystems?tab=repositories" TargetMode="External"/><Relationship Id="rId10" Type="http://schemas.openxmlformats.org/officeDocument/2006/relationships/hyperlink" Target="http://www.jmarysystems.com.br/Perguntas_e_Respostas/Perguntas_e_Respostas.html" TargetMode="External"/><Relationship Id="rId4" Type="http://schemas.openxmlformats.org/officeDocument/2006/relationships/hyperlink" Target="http://www.jmarysystems.com.br/Leitura_e_Aprendizagem/Leitura_e_Aprendizagem.html" TargetMode="External"/><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5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25.png"/><Relationship Id="rId4" Type="http://schemas.openxmlformats.org/officeDocument/2006/relationships/image" Target="../media/image20.png"/></Relationships>
</file>

<file path=ppt/slides/_rels/slide5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2.jpeg"/><Relationship Id="rId7" Type="http://schemas.openxmlformats.org/officeDocument/2006/relationships/image" Target="../media/image6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25.png"/><Relationship Id="rId4" Type="http://schemas.openxmlformats.org/officeDocument/2006/relationships/image" Target="../media/image20.png"/></Relationships>
</file>

<file path=ppt/slides/_rels/slide5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70.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25.png"/><Relationship Id="rId4" Type="http://schemas.openxmlformats.org/officeDocument/2006/relationships/image" Target="../media/image20.png"/></Relationships>
</file>

<file path=ppt/slides/_rels/slide54.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7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25.png"/><Relationship Id="rId4" Type="http://schemas.openxmlformats.org/officeDocument/2006/relationships/image" Target="../media/image20.png"/></Relationships>
</file>

<file path=ppt/slides/_rels/slide55.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2.jpeg"/><Relationship Id="rId7" Type="http://schemas.openxmlformats.org/officeDocument/2006/relationships/image" Target="../media/image7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25.png"/><Relationship Id="rId4" Type="http://schemas.openxmlformats.org/officeDocument/2006/relationships/image" Target="../media/image20.png"/></Relationships>
</file>

<file path=ppt/slides/_rels/slide56.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2.jpeg"/><Relationship Id="rId7" Type="http://schemas.openxmlformats.org/officeDocument/2006/relationships/image" Target="../media/image7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25.png"/><Relationship Id="rId4" Type="http://schemas.openxmlformats.org/officeDocument/2006/relationships/image" Target="../media/image20.png"/></Relationships>
</file>

<file path=ppt/slides/_rels/slide57.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80.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25.png"/><Relationship Id="rId4" Type="http://schemas.openxmlformats.org/officeDocument/2006/relationships/image" Target="../media/image20.png"/></Relationships>
</file>

<file path=ppt/slides/_rels/slide58.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8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1.png"/><Relationship Id="rId5" Type="http://schemas.openxmlformats.org/officeDocument/2006/relationships/image" Target="../media/image25.png"/><Relationship Id="rId4" Type="http://schemas.openxmlformats.org/officeDocument/2006/relationships/image" Target="../media/image20.png"/></Relationships>
</file>

<file path=ppt/slides/_rels/slide59.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2.jpeg"/><Relationship Id="rId7" Type="http://schemas.openxmlformats.org/officeDocument/2006/relationships/image" Target="../media/image8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3.png"/><Relationship Id="rId5" Type="http://schemas.openxmlformats.org/officeDocument/2006/relationships/image" Target="../media/image25.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8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6.png"/><Relationship Id="rId5" Type="http://schemas.openxmlformats.org/officeDocument/2006/relationships/image" Target="../media/image25.png"/><Relationship Id="rId4" Type="http://schemas.openxmlformats.org/officeDocument/2006/relationships/image" Target="../media/image20.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2.jpeg"/><Relationship Id="rId21" Type="http://schemas.openxmlformats.org/officeDocument/2006/relationships/image" Target="../media/image24.png"/><Relationship Id="rId7" Type="http://schemas.openxmlformats.org/officeDocument/2006/relationships/diagramColors" Target="../diagrams/colors1.xml"/><Relationship Id="rId12" Type="http://schemas.openxmlformats.org/officeDocument/2006/relationships/image" Target="../media/image15.jpeg"/><Relationship Id="rId17" Type="http://schemas.openxmlformats.org/officeDocument/2006/relationships/image" Target="../media/image20.png"/><Relationship Id="rId2" Type="http://schemas.openxmlformats.org/officeDocument/2006/relationships/image" Target="../media/image3.png"/><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image" Target="../media/image14.png"/><Relationship Id="rId5" Type="http://schemas.openxmlformats.org/officeDocument/2006/relationships/diagramLayout" Target="../diagrams/layout1.xml"/><Relationship Id="rId15" Type="http://schemas.openxmlformats.org/officeDocument/2006/relationships/image" Target="../media/image18.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diagramData" Target="../diagrams/data1.xml"/><Relationship Id="rId9" Type="http://schemas.openxmlformats.org/officeDocument/2006/relationships/image" Target="../media/image12.png"/><Relationship Id="rId14" Type="http://schemas.openxmlformats.org/officeDocument/2006/relationships/image" Target="../media/image17.jpeg"/><Relationship Id="rId22"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jpeg"/><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26.png"/><Relationship Id="rId4" Type="http://schemas.openxmlformats.org/officeDocument/2006/relationships/diagramData" Target="../diagrams/data2.xml"/><Relationship Id="rId9"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m 22"/>
          <p:cNvPicPr>
            <a:picLocks noChangeAspect="1"/>
          </p:cNvPicPr>
          <p:nvPr/>
        </p:nvPicPr>
        <p:blipFill>
          <a:blip r:embed="rId3"/>
          <a:stretch>
            <a:fillRect/>
          </a:stretch>
        </p:blipFill>
        <p:spPr>
          <a:xfrm>
            <a:off x="1274719" y="1064568"/>
            <a:ext cx="3962400" cy="4171950"/>
          </a:xfrm>
          <a:prstGeom prst="rect">
            <a:avLst/>
          </a:prstGeom>
        </p:spPr>
      </p:pic>
      <p:pic>
        <p:nvPicPr>
          <p:cNvPr id="21" name="Picture 2" descr="Resultado de imagem para java"/>
          <p:cNvPicPr>
            <a:picLocks noChangeAspect="1" noChangeArrowheads="1"/>
          </p:cNvPicPr>
          <p:nvPr/>
        </p:nvPicPr>
        <p:blipFill>
          <a:blip r:embed="rId4"/>
          <a:srcRect/>
          <a:stretch>
            <a:fillRect/>
          </a:stretch>
        </p:blipFill>
        <p:spPr bwMode="auto">
          <a:xfrm>
            <a:off x="4725144" y="7203488"/>
            <a:ext cx="1643074" cy="2286016"/>
          </a:xfrm>
          <a:prstGeom prst="rect">
            <a:avLst/>
          </a:prstGeom>
          <a:noFill/>
        </p:spPr>
      </p:pic>
      <p:sp>
        <p:nvSpPr>
          <p:cNvPr id="7" name="Título 1"/>
          <p:cNvSpPr txBox="1">
            <a:spLocks/>
          </p:cNvSpPr>
          <p:nvPr/>
        </p:nvSpPr>
        <p:spPr>
          <a:xfrm>
            <a:off x="428604" y="1023910"/>
            <a:ext cx="6286544" cy="83582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pt-BR" sz="7200" b="1" i="0" u="none" strike="noStrike" kern="1200" cap="none" spc="0" normalizeH="0" baseline="0" noProof="0" dirty="0">
              <a:ln>
                <a:noFill/>
              </a:ln>
              <a:solidFill>
                <a:schemeClr val="tx1"/>
              </a:solidFill>
              <a:effectLst/>
              <a:uLnTx/>
              <a:uFillTx/>
              <a:latin typeface="+mj-lt"/>
              <a:ea typeface="+mj-ea"/>
              <a:cs typeface="+mj-cs"/>
            </a:endParaRPr>
          </a:p>
        </p:txBody>
      </p:sp>
      <p:sp>
        <p:nvSpPr>
          <p:cNvPr id="3" name="Cruz 2"/>
          <p:cNvSpPr/>
          <p:nvPr/>
        </p:nvSpPr>
        <p:spPr>
          <a:xfrm>
            <a:off x="4378214" y="7563528"/>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ruz 10"/>
          <p:cNvSpPr/>
          <p:nvPr/>
        </p:nvSpPr>
        <p:spPr>
          <a:xfrm>
            <a:off x="3794740" y="7563528"/>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Conector reto 17"/>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0" name="Cruz 19"/>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ruz 21"/>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1"/>
          <p:cNvSpPr/>
          <p:nvPr/>
        </p:nvSpPr>
        <p:spPr>
          <a:xfrm>
            <a:off x="3283136" y="7203488"/>
            <a:ext cx="708661" cy="1169551"/>
          </a:xfrm>
          <a:prstGeom prst="rect">
            <a:avLst/>
          </a:prstGeom>
        </p:spPr>
        <p:txBody>
          <a:bodyPr wrap="square">
            <a:spAutoFit/>
          </a:bodyPr>
          <a:lstStyle/>
          <a:p>
            <a:r>
              <a:rPr lang="pt-BR" sz="7000" b="1" dirty="0" smtClean="0"/>
              <a:t>&lt;</a:t>
            </a:r>
            <a:r>
              <a:rPr lang="pt-BR" sz="6000" b="1" dirty="0" smtClean="0"/>
              <a:t>       </a:t>
            </a:r>
            <a:endParaRPr lang="pt-BR" sz="6000" dirty="0"/>
          </a:p>
        </p:txBody>
      </p:sp>
      <p:sp>
        <p:nvSpPr>
          <p:cNvPr id="13" name="Retângulo 12"/>
          <p:cNvSpPr/>
          <p:nvPr/>
        </p:nvSpPr>
        <p:spPr>
          <a:xfrm>
            <a:off x="4789317" y="7203488"/>
            <a:ext cx="700228" cy="1169551"/>
          </a:xfrm>
          <a:prstGeom prst="rect">
            <a:avLst/>
          </a:prstGeom>
        </p:spPr>
        <p:txBody>
          <a:bodyPr wrap="square">
            <a:spAutoFit/>
          </a:bodyPr>
          <a:lstStyle/>
          <a:p>
            <a:r>
              <a:rPr lang="pt-BR" sz="7000" b="1" dirty="0" smtClean="0"/>
              <a:t>&gt;</a:t>
            </a:r>
            <a:r>
              <a:rPr lang="pt-BR" sz="6000" b="1" dirty="0" smtClean="0"/>
              <a:t>       </a:t>
            </a:r>
            <a:endParaRPr lang="pt-BR" sz="6000" dirty="0"/>
          </a:p>
        </p:txBody>
      </p:sp>
      <p:sp>
        <p:nvSpPr>
          <p:cNvPr id="15" name="Retângulo 1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6" name="Retângulo 1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pic>
        <p:nvPicPr>
          <p:cNvPr id="24" name="Picture 2" descr="GitHub lança aplicativo oficial para Android e permite acesso antecipado -  TudoCelular.com"/>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8991" t="5073" r="28638" b="3599"/>
          <a:stretch/>
        </p:blipFill>
        <p:spPr bwMode="auto">
          <a:xfrm>
            <a:off x="4738156" y="1065880"/>
            <a:ext cx="306017" cy="289911"/>
          </a:xfrm>
          <a:prstGeom prst="rect">
            <a:avLst/>
          </a:prstGeom>
          <a:noFill/>
          <a:extLst>
            <a:ext uri="{909E8E84-426E-40DD-AFC4-6F175D3DCCD1}">
              <a14:hiddenFill xmlns:a14="http://schemas.microsoft.com/office/drawing/2010/main">
                <a:solidFill>
                  <a:srgbClr val="FFFFFF"/>
                </a:solidFill>
              </a14:hiddenFill>
            </a:ext>
          </a:extLst>
        </p:spPr>
      </p:pic>
      <p:sp>
        <p:nvSpPr>
          <p:cNvPr id="25" name="Retângulo 24"/>
          <p:cNvSpPr/>
          <p:nvPr/>
        </p:nvSpPr>
        <p:spPr>
          <a:xfrm>
            <a:off x="4971885" y="979744"/>
            <a:ext cx="1720368" cy="492443"/>
          </a:xfrm>
          <a:prstGeom prst="rect">
            <a:avLst/>
          </a:prstGeom>
        </p:spPr>
        <p:txBody>
          <a:bodyPr wrap="square">
            <a:spAutoFit/>
          </a:bodyPr>
          <a:lstStyle/>
          <a:p>
            <a:r>
              <a:rPr lang="pt-BR" sz="1300" dirty="0" smtClean="0"/>
              <a:t>Baixe este projeto em Java no Github.</a:t>
            </a:r>
            <a:endParaRPr lang="pt-BR" sz="1300" dirty="0"/>
          </a:p>
        </p:txBody>
      </p:sp>
      <p:sp>
        <p:nvSpPr>
          <p:cNvPr id="27"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
        <p:nvSpPr>
          <p:cNvPr id="5" name="Retângulo 4"/>
          <p:cNvSpPr/>
          <p:nvPr/>
        </p:nvSpPr>
        <p:spPr>
          <a:xfrm>
            <a:off x="5085184" y="2569542"/>
            <a:ext cx="1091389" cy="2646878"/>
          </a:xfrm>
          <a:prstGeom prst="rect">
            <a:avLst/>
          </a:prstGeom>
        </p:spPr>
        <p:txBody>
          <a:bodyPr wrap="square">
            <a:spAutoFit/>
          </a:bodyPr>
          <a:lstStyle/>
          <a:p>
            <a:r>
              <a:rPr lang="pt-BR" sz="16600" b="1" dirty="0" smtClean="0"/>
              <a:t>2</a:t>
            </a:r>
            <a:endParaRPr lang="pt-BR" sz="9600" dirty="0"/>
          </a:p>
        </p:txBody>
      </p:sp>
      <p:sp>
        <p:nvSpPr>
          <p:cNvPr id="6" name="Retângulo 5"/>
          <p:cNvSpPr/>
          <p:nvPr/>
        </p:nvSpPr>
        <p:spPr>
          <a:xfrm>
            <a:off x="5353983" y="2962663"/>
            <a:ext cx="785536" cy="369332"/>
          </a:xfrm>
          <a:prstGeom prst="rect">
            <a:avLst/>
          </a:prstGeom>
        </p:spPr>
        <p:txBody>
          <a:bodyPr wrap="none">
            <a:spAutoFit/>
          </a:bodyPr>
          <a:lstStyle/>
          <a:p>
            <a:r>
              <a:rPr lang="pt-BR" b="1" dirty="0" smtClean="0"/>
              <a:t>PARTE</a:t>
            </a:r>
            <a:endParaRPr lang="pt-BR" dirty="0"/>
          </a:p>
        </p:txBody>
      </p:sp>
      <p:pic>
        <p:nvPicPr>
          <p:cNvPr id="26" name="Picture 2" descr="Linguagem Binária | História da Informática"/>
          <p:cNvPicPr>
            <a:picLocks noChangeAspect="1" noChangeArrowheads="1"/>
          </p:cNvPicPr>
          <p:nvPr/>
        </p:nvPicPr>
        <p:blipFill rotWithShape="1">
          <a:blip r:embed="rId7">
            <a:extLst>
              <a:ext uri="{28A0092B-C50C-407E-A947-70E740481C1C}">
                <a14:useLocalDpi xmlns:a14="http://schemas.microsoft.com/office/drawing/2010/main" val="0"/>
              </a:ext>
            </a:extLst>
          </a:blip>
          <a:srcRect b="18817"/>
          <a:stretch/>
        </p:blipFill>
        <p:spPr bwMode="auto">
          <a:xfrm>
            <a:off x="1274719" y="5268311"/>
            <a:ext cx="3962400" cy="2237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56034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grpSp>
        <p:nvGrpSpPr>
          <p:cNvPr id="2" name="Grupo 1"/>
          <p:cNvGrpSpPr/>
          <p:nvPr/>
        </p:nvGrpSpPr>
        <p:grpSpPr>
          <a:xfrm>
            <a:off x="377263" y="1784648"/>
            <a:ext cx="6083295" cy="548692"/>
            <a:chOff x="348267" y="1928692"/>
            <a:chExt cx="6063113" cy="548692"/>
          </a:xfrm>
        </p:grpSpPr>
        <p:sp>
          <p:nvSpPr>
            <p:cNvPr id="14" name="Retângulo de cantos arredondados 13"/>
            <p:cNvSpPr/>
            <p:nvPr/>
          </p:nvSpPr>
          <p:spPr>
            <a:xfrm>
              <a:off x="348267" y="1928692"/>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Para início de conversa</a:t>
              </a:r>
            </a:p>
          </p:txBody>
        </p:sp>
        <p:pic>
          <p:nvPicPr>
            <p:cNvPr id="19" name="Imagem 18"/>
            <p:cNvPicPr>
              <a:picLocks noChangeAspect="1"/>
            </p:cNvPicPr>
            <p:nvPr/>
          </p:nvPicPr>
          <p:blipFill>
            <a:blip r:embed="rId4"/>
            <a:stretch>
              <a:fillRect/>
            </a:stretch>
          </p:blipFill>
          <p:spPr>
            <a:xfrm>
              <a:off x="425771" y="1977444"/>
              <a:ext cx="482949" cy="446489"/>
            </a:xfrm>
            <a:prstGeom prst="rect">
              <a:avLst/>
            </a:prstGeom>
          </p:spPr>
        </p:pic>
      </p:grpSp>
      <p:sp>
        <p:nvSpPr>
          <p:cNvPr id="21" name="Retângulo de cantos arredondados 20"/>
          <p:cNvSpPr/>
          <p:nvPr/>
        </p:nvSpPr>
        <p:spPr>
          <a:xfrm>
            <a:off x="384070" y="2336145"/>
            <a:ext cx="6063113" cy="1536736"/>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just"/>
            <a:r>
              <a:rPr lang="pt-BR" sz="1400" dirty="0"/>
              <a:t>Vamos começar a </a:t>
            </a:r>
            <a:r>
              <a:rPr lang="pt-BR" sz="1400" dirty="0" smtClean="0"/>
              <a:t>construção do conhecimento </a:t>
            </a:r>
            <a:r>
              <a:rPr lang="pt-BR" sz="1400" dirty="0"/>
              <a:t>neste oceano de letras, sílabas, palavras, frases e versos que bem estruturados produzem e </a:t>
            </a:r>
            <a:r>
              <a:rPr lang="pt-BR" sz="1400" dirty="0" smtClean="0"/>
              <a:t>transmitem </a:t>
            </a:r>
            <a:r>
              <a:rPr lang="pt-BR" sz="1400" dirty="0"/>
              <a:t>conhecimento.</a:t>
            </a:r>
          </a:p>
          <a:p>
            <a:pPr algn="just"/>
            <a:endParaRPr lang="pt-BR" sz="1400" dirty="0"/>
          </a:p>
          <a:p>
            <a:pPr algn="just"/>
            <a:r>
              <a:rPr lang="pt-BR" sz="1400" dirty="0"/>
              <a:t>Para aprender, uma boa leitura ou várias até fixar o que foi lido é o primeiro passo no mundo do conhecimento. O segundo passo é a resolução dos exercícios escritos à mão e no mesmo dia estudado.</a:t>
            </a:r>
          </a:p>
        </p:txBody>
      </p:sp>
      <p:sp>
        <p:nvSpPr>
          <p:cNvPr id="29" name="Retângulo de cantos arredondados 28"/>
          <p:cNvSpPr/>
          <p:nvPr/>
        </p:nvSpPr>
        <p:spPr>
          <a:xfrm>
            <a:off x="377263" y="4576794"/>
            <a:ext cx="6063113" cy="4984718"/>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algn="just"/>
            <a:r>
              <a:rPr lang="pt-BR" sz="1400" dirty="0" smtClean="0"/>
              <a:t>Nesta disciplina ou qualquer outra, você precisa absorver o que estuda.</a:t>
            </a:r>
          </a:p>
          <a:p>
            <a:pPr algn="just"/>
            <a:endParaRPr lang="pt-BR" sz="1400" dirty="0"/>
          </a:p>
          <a:p>
            <a:pPr algn="just"/>
            <a:r>
              <a:rPr lang="pt-BR" sz="1400" dirty="0"/>
              <a:t>Por isso após você estudar </a:t>
            </a:r>
            <a:r>
              <a:rPr lang="pt-BR" sz="1400" dirty="0" smtClean="0"/>
              <a:t>todo ou parte do </a:t>
            </a:r>
            <a:r>
              <a:rPr lang="pt-BR" sz="1400" dirty="0"/>
              <a:t>conteúdo desta disciplina, resolva os </a:t>
            </a:r>
            <a:r>
              <a:rPr lang="pt-BR" sz="1400" dirty="0" smtClean="0"/>
              <a:t>exercícios ou crie alguns você mesmo com suas anotações.</a:t>
            </a:r>
            <a:endParaRPr lang="pt-BR" sz="1400" dirty="0"/>
          </a:p>
          <a:p>
            <a:pPr algn="just"/>
            <a:endParaRPr lang="pt-BR" sz="1400" dirty="0"/>
          </a:p>
          <a:p>
            <a:pPr algn="just"/>
            <a:r>
              <a:rPr lang="pt-BR" sz="1400" dirty="0" smtClean="0"/>
              <a:t>Lembrando que o estudo é feito após assistir a aula, assistir a aula não é estudar.</a:t>
            </a:r>
          </a:p>
          <a:p>
            <a:pPr algn="just"/>
            <a:endParaRPr lang="pt-BR" sz="1400" dirty="0"/>
          </a:p>
          <a:p>
            <a:pPr algn="just"/>
            <a:r>
              <a:rPr lang="pt-BR" sz="1400" dirty="0" smtClean="0"/>
              <a:t>Todo conteúdo após estudado é necessário ser feito a resolução dos exercícios para poder fixar o conhecimento.</a:t>
            </a:r>
          </a:p>
          <a:p>
            <a:pPr algn="just"/>
            <a:endParaRPr lang="pt-BR" sz="1400" dirty="0"/>
          </a:p>
          <a:p>
            <a:pPr algn="just"/>
            <a:r>
              <a:rPr lang="pt-BR" sz="1400" dirty="0" smtClean="0"/>
              <a:t>No entanto os exercícios tem de serem escritos e resolvidos no caderno à mão, após o estudo do conteúdo e no mesmo dia.</a:t>
            </a:r>
          </a:p>
          <a:p>
            <a:pPr algn="just"/>
            <a:endParaRPr lang="pt-BR" sz="1400" dirty="0"/>
          </a:p>
          <a:p>
            <a:pPr algn="just"/>
            <a:r>
              <a:rPr lang="pt-BR" sz="1400" dirty="0" smtClean="0"/>
              <a:t>Caso se interesse mais sobre estas táticas condicionadas a nós seres humanos criadas, desenvolvidas e aperfeiçoadas durante décadas, assista a palestra do gênio e super.:</a:t>
            </a:r>
          </a:p>
          <a:p>
            <a:pPr algn="just"/>
            <a:endParaRPr lang="pt-BR" sz="1400" dirty="0" smtClean="0"/>
          </a:p>
          <a:p>
            <a:pPr algn="just"/>
            <a:r>
              <a:rPr lang="pt-BR" sz="1400" b="1" dirty="0"/>
              <a:t>Prof Pierluigi Piazzi </a:t>
            </a:r>
            <a:endParaRPr lang="pt-BR" sz="1400" b="1" dirty="0" smtClean="0"/>
          </a:p>
          <a:p>
            <a:pPr algn="just"/>
            <a:endParaRPr lang="pt-BR" sz="1400" b="1" dirty="0"/>
          </a:p>
          <a:p>
            <a:pPr algn="just"/>
            <a:r>
              <a:rPr lang="pt-BR" sz="1400" b="1" dirty="0" smtClean="0">
                <a:hlinkClick r:id="rId5"/>
              </a:rPr>
              <a:t>Link:</a:t>
            </a:r>
            <a:r>
              <a:rPr lang="pt-BR" sz="1400" b="1" dirty="0"/>
              <a:t> </a:t>
            </a:r>
            <a:r>
              <a:rPr lang="pt-BR" sz="1400" b="1" dirty="0" smtClean="0"/>
              <a:t>https</a:t>
            </a:r>
            <a:r>
              <a:rPr lang="pt-BR" sz="1400" b="1" dirty="0"/>
              <a:t>://www.youtube.com/watch?v=BoMmj_Xt-pk</a:t>
            </a:r>
          </a:p>
          <a:p>
            <a:pPr algn="just"/>
            <a:r>
              <a:rPr lang="pt-BR" sz="1400" dirty="0" smtClean="0"/>
              <a:t>  </a:t>
            </a:r>
            <a:endParaRPr lang="pt-BR" sz="1400" dirty="0"/>
          </a:p>
        </p:txBody>
      </p:sp>
      <p:grpSp>
        <p:nvGrpSpPr>
          <p:cNvPr id="26" name="Grupo 25"/>
          <p:cNvGrpSpPr/>
          <p:nvPr/>
        </p:nvGrpSpPr>
        <p:grpSpPr>
          <a:xfrm>
            <a:off x="384069" y="4016896"/>
            <a:ext cx="6063113" cy="548692"/>
            <a:chOff x="348266" y="2575709"/>
            <a:chExt cx="6063113" cy="548692"/>
          </a:xfrm>
        </p:grpSpPr>
        <p:sp>
          <p:nvSpPr>
            <p:cNvPr id="27" name="Retângulo de cantos arredondados 26"/>
            <p:cNvSpPr/>
            <p:nvPr/>
          </p:nvSpPr>
          <p:spPr>
            <a:xfrm>
              <a:off x="348266" y="2575709"/>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Orientação da disciplina</a:t>
              </a:r>
              <a:endParaRPr lang="pt-BR" dirty="0"/>
            </a:p>
          </p:txBody>
        </p:sp>
        <p:pic>
          <p:nvPicPr>
            <p:cNvPr id="28" name="Imagem 27"/>
            <p:cNvPicPr>
              <a:picLocks noChangeAspect="1"/>
            </p:cNvPicPr>
            <p:nvPr/>
          </p:nvPicPr>
          <p:blipFill rotWithShape="1">
            <a:blip r:embed="rId6"/>
            <a:srcRect l="6321" t="6321" r="6320" b="6320"/>
            <a:stretch/>
          </p:blipFill>
          <p:spPr>
            <a:xfrm>
              <a:off x="401489" y="2597505"/>
              <a:ext cx="579239" cy="505099"/>
            </a:xfrm>
            <a:prstGeom prst="rect">
              <a:avLst/>
            </a:prstGeom>
          </p:spPr>
        </p:pic>
      </p:grpSp>
      <p:sp>
        <p:nvSpPr>
          <p:cNvPr id="31" name="Cruz 30"/>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Cruz 31"/>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Retângulo 32"/>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34" name="Retângulo 33"/>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aphicFrame>
        <p:nvGraphicFramePr>
          <p:cNvPr id="23" name="Diagrama 22"/>
          <p:cNvGraphicFramePr/>
          <p:nvPr>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2"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Tree>
    <p:extLst>
      <p:ext uri="{BB962C8B-B14F-4D97-AF65-F5344CB8AC3E}">
        <p14:creationId xmlns:p14="http://schemas.microsoft.com/office/powerpoint/2010/main" val="26205003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1" name="Retângulo de cantos arredondados 20"/>
          <p:cNvSpPr/>
          <p:nvPr/>
        </p:nvSpPr>
        <p:spPr>
          <a:xfrm>
            <a:off x="384070" y="2373489"/>
            <a:ext cx="6063113" cy="2237324"/>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just"/>
            <a:r>
              <a:rPr lang="pt-BR" sz="1400" dirty="0"/>
              <a:t>Não se esqueça que em cada unidade você encontrará um vídeo que deverá ser assistido no momento </a:t>
            </a:r>
            <a:r>
              <a:rPr lang="pt-BR" sz="1400" dirty="0" smtClean="0"/>
              <a:t>indicado. </a:t>
            </a:r>
          </a:p>
          <a:p>
            <a:pPr algn="just"/>
            <a:endParaRPr lang="pt-BR" sz="1400" dirty="0"/>
          </a:p>
          <a:p>
            <a:pPr algn="just"/>
            <a:r>
              <a:rPr lang="pt-BR" sz="1400" dirty="0" smtClean="0"/>
              <a:t>Este </a:t>
            </a:r>
            <a:r>
              <a:rPr lang="pt-BR" sz="1400" dirty="0"/>
              <a:t>vídeo irá complementar </a:t>
            </a:r>
            <a:r>
              <a:rPr lang="pt-BR" sz="1400" dirty="0" smtClean="0"/>
              <a:t>este conteúdo a </a:t>
            </a:r>
            <a:r>
              <a:rPr lang="pt-BR" sz="1400" dirty="0"/>
              <a:t>fim de ampliar, ainda mais, o seu conhecimento acerca do tema tratado em cada unidade. </a:t>
            </a:r>
            <a:endParaRPr lang="pt-BR" sz="1400" dirty="0" smtClean="0"/>
          </a:p>
          <a:p>
            <a:pPr algn="just"/>
            <a:endParaRPr lang="pt-BR" sz="1400" dirty="0"/>
          </a:p>
          <a:p>
            <a:pPr algn="just"/>
            <a:r>
              <a:rPr lang="pt-BR" sz="1400" dirty="0" smtClean="0"/>
              <a:t>Ao </a:t>
            </a:r>
            <a:r>
              <a:rPr lang="pt-BR" sz="1400" dirty="0"/>
              <a:t>final de cada unidade você deverá realizar as </a:t>
            </a:r>
            <a:r>
              <a:rPr lang="pt-BR" sz="1400" dirty="0" smtClean="0"/>
              <a:t>atividades.</a:t>
            </a:r>
            <a:endParaRPr lang="pt-BR" sz="1400" dirty="0"/>
          </a:p>
        </p:txBody>
      </p:sp>
      <p:grpSp>
        <p:nvGrpSpPr>
          <p:cNvPr id="20" name="Grupo 19"/>
          <p:cNvGrpSpPr/>
          <p:nvPr/>
        </p:nvGrpSpPr>
        <p:grpSpPr>
          <a:xfrm>
            <a:off x="377263" y="1824796"/>
            <a:ext cx="6063113" cy="548692"/>
            <a:chOff x="355490" y="3223492"/>
            <a:chExt cx="6063113" cy="548692"/>
          </a:xfrm>
        </p:grpSpPr>
        <p:sp>
          <p:nvSpPr>
            <p:cNvPr id="22" name="Retângulo de cantos arredondados 21"/>
            <p:cNvSpPr/>
            <p:nvPr/>
          </p:nvSpPr>
          <p:spPr>
            <a:xfrm>
              <a:off x="355490" y="3223492"/>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Fique atento</a:t>
              </a:r>
              <a:endParaRPr lang="pt-BR" dirty="0"/>
            </a:p>
          </p:txBody>
        </p:sp>
        <p:pic>
          <p:nvPicPr>
            <p:cNvPr id="23" name="Imagem 22"/>
            <p:cNvPicPr>
              <a:picLocks noChangeAspect="1"/>
            </p:cNvPicPr>
            <p:nvPr/>
          </p:nvPicPr>
          <p:blipFill rotWithShape="1">
            <a:blip r:embed="rId4"/>
            <a:srcRect l="9375" t="7251" r="12500" b="8375"/>
            <a:stretch/>
          </p:blipFill>
          <p:spPr>
            <a:xfrm>
              <a:off x="395371" y="3242417"/>
              <a:ext cx="585357" cy="515040"/>
            </a:xfrm>
            <a:prstGeom prst="rect">
              <a:avLst/>
            </a:prstGeom>
          </p:spPr>
        </p:pic>
      </p:grpSp>
      <p:sp>
        <p:nvSpPr>
          <p:cNvPr id="24" name="Retângulo de cantos arredondados 23"/>
          <p:cNvSpPr/>
          <p:nvPr/>
        </p:nvSpPr>
        <p:spPr>
          <a:xfrm>
            <a:off x="384070" y="6465168"/>
            <a:ext cx="6063113" cy="3096344"/>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just"/>
            <a:r>
              <a:rPr lang="pt-BR" sz="1400" dirty="0"/>
              <a:t>Uma pequena observação que quero deixar para você é: </a:t>
            </a:r>
            <a:endParaRPr lang="pt-BR" sz="1400" dirty="0" smtClean="0"/>
          </a:p>
          <a:p>
            <a:pPr algn="just"/>
            <a:endParaRPr lang="pt-BR" sz="1400" dirty="0" smtClean="0"/>
          </a:p>
          <a:p>
            <a:pPr algn="just"/>
            <a:r>
              <a:rPr lang="pt-BR" sz="1400" dirty="0" smtClean="0"/>
              <a:t>caso </a:t>
            </a:r>
            <a:r>
              <a:rPr lang="pt-BR" sz="1400" dirty="0"/>
              <a:t>não tenha visto por completo a Unidade </a:t>
            </a:r>
            <a:r>
              <a:rPr lang="pt-BR" sz="1400" dirty="0" smtClean="0"/>
              <a:t>anterior, </a:t>
            </a:r>
            <a:r>
              <a:rPr lang="pt-BR" sz="1400" dirty="0"/>
              <a:t>é importante que você retorne e estude totalmente essa unidade. </a:t>
            </a:r>
            <a:endParaRPr lang="pt-BR" sz="1400" dirty="0" smtClean="0"/>
          </a:p>
          <a:p>
            <a:pPr algn="just"/>
            <a:endParaRPr lang="pt-BR" sz="1400" dirty="0"/>
          </a:p>
          <a:p>
            <a:pPr algn="just"/>
            <a:r>
              <a:rPr lang="pt-BR" sz="1400" dirty="0" smtClean="0"/>
              <a:t>A nossas disciplinas são construídas </a:t>
            </a:r>
            <a:r>
              <a:rPr lang="pt-BR" sz="1400" dirty="0"/>
              <a:t>em cima de uma sequência lógica de assuntos. </a:t>
            </a:r>
            <a:endParaRPr lang="pt-BR" sz="1400" dirty="0" smtClean="0"/>
          </a:p>
          <a:p>
            <a:pPr algn="just"/>
            <a:endParaRPr lang="pt-BR" sz="1400" dirty="0"/>
          </a:p>
          <a:p>
            <a:pPr algn="just"/>
            <a:r>
              <a:rPr lang="pt-BR" sz="1400" dirty="0" smtClean="0"/>
              <a:t>Todos </a:t>
            </a:r>
            <a:r>
              <a:rPr lang="pt-BR" sz="1400" dirty="0"/>
              <a:t>eles têm como objetivo desenvolver o seu raciocínio lógico. </a:t>
            </a:r>
            <a:endParaRPr lang="pt-BR" sz="1400" dirty="0" smtClean="0"/>
          </a:p>
          <a:p>
            <a:pPr algn="just"/>
            <a:endParaRPr lang="pt-BR" sz="1400" dirty="0"/>
          </a:p>
          <a:p>
            <a:pPr algn="just"/>
            <a:r>
              <a:rPr lang="pt-BR" sz="1400" dirty="0" smtClean="0"/>
              <a:t>Isto </a:t>
            </a:r>
            <a:r>
              <a:rPr lang="pt-BR" sz="1400" dirty="0"/>
              <a:t>significa que se você avançar de unidade sem concluí-la, pode ter seu desenvolvimento comprometido. </a:t>
            </a:r>
            <a:endParaRPr lang="pt-BR" sz="1400" dirty="0" smtClean="0"/>
          </a:p>
          <a:p>
            <a:pPr algn="just"/>
            <a:endParaRPr lang="pt-BR" sz="1400" dirty="0"/>
          </a:p>
        </p:txBody>
      </p:sp>
      <p:grpSp>
        <p:nvGrpSpPr>
          <p:cNvPr id="25" name="Grupo 24"/>
          <p:cNvGrpSpPr/>
          <p:nvPr/>
        </p:nvGrpSpPr>
        <p:grpSpPr>
          <a:xfrm>
            <a:off x="390227" y="5916476"/>
            <a:ext cx="6056956" cy="548692"/>
            <a:chOff x="378577" y="7574744"/>
            <a:chExt cx="6029604" cy="548692"/>
          </a:xfrm>
        </p:grpSpPr>
        <p:sp>
          <p:nvSpPr>
            <p:cNvPr id="26" name="Retângulo de cantos arredondados 25"/>
            <p:cNvSpPr/>
            <p:nvPr/>
          </p:nvSpPr>
          <p:spPr>
            <a:xfrm>
              <a:off x="378577" y="7574744"/>
              <a:ext cx="602960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Fica a dica</a:t>
              </a:r>
              <a:endParaRPr lang="pt-BR" dirty="0"/>
            </a:p>
          </p:txBody>
        </p:sp>
        <p:pic>
          <p:nvPicPr>
            <p:cNvPr id="27" name="Imagem 26"/>
            <p:cNvPicPr>
              <a:picLocks noChangeAspect="1"/>
            </p:cNvPicPr>
            <p:nvPr/>
          </p:nvPicPr>
          <p:blipFill>
            <a:blip r:embed="rId5"/>
            <a:stretch>
              <a:fillRect/>
            </a:stretch>
          </p:blipFill>
          <p:spPr>
            <a:xfrm>
              <a:off x="452700" y="7586053"/>
              <a:ext cx="806181" cy="525499"/>
            </a:xfrm>
            <a:prstGeom prst="rect">
              <a:avLst/>
            </a:prstGeom>
          </p:spPr>
        </p:pic>
      </p:grpSp>
      <p:sp>
        <p:nvSpPr>
          <p:cNvPr id="28" name="Cruz 27"/>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Cruz 28"/>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tângulo 29"/>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31" name="Retângulo 30"/>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aphicFrame>
        <p:nvGraphicFramePr>
          <p:cNvPr id="35" name="Diagrama 34"/>
          <p:cNvGraphicFramePr/>
          <p:nvPr>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2"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Tree>
    <p:extLst>
      <p:ext uri="{BB962C8B-B14F-4D97-AF65-F5344CB8AC3E}">
        <p14:creationId xmlns:p14="http://schemas.microsoft.com/office/powerpoint/2010/main" val="27533944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Aprender a conversão de números binários;</a:t>
            </a:r>
          </a:p>
          <a:p>
            <a:pPr fontAlgn="base"/>
            <a:endParaRPr lang="pt-BR" sz="1400" dirty="0"/>
          </a:p>
          <a:p>
            <a:pPr fontAlgn="base"/>
            <a:r>
              <a:rPr lang="pt-BR" sz="1400" dirty="0"/>
              <a:t>Compreender a importância do bit de sinal e do overflow;</a:t>
            </a:r>
          </a:p>
          <a:p>
            <a:pPr fontAlgn="base"/>
            <a:endParaRPr lang="pt-BR" sz="1400" dirty="0"/>
          </a:p>
          <a:p>
            <a:pPr fontAlgn="base"/>
            <a:r>
              <a:rPr lang="pt-BR" sz="1400" dirty="0"/>
              <a:t>Entender a utilização da álgebra booleana na comunicação com a E/S e como é criada uma tabela-verdade;</a:t>
            </a:r>
          </a:p>
          <a:p>
            <a:pPr fontAlgn="base"/>
            <a:endParaRPr lang="pt-BR" sz="1400" dirty="0"/>
          </a:p>
          <a:p>
            <a:pPr fontAlgn="base"/>
            <a:r>
              <a:rPr lang="pt-BR" sz="1400" dirty="0" smtClean="0"/>
              <a:t>Conhecer </a:t>
            </a:r>
            <a:r>
              <a:rPr lang="pt-BR" sz="1400" dirty="0"/>
              <a:t>as portas e suas operações.</a:t>
            </a:r>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OBJETIVOS DA UNIDADE</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 name="Grupo 1"/>
          <p:cNvGrpSpPr/>
          <p:nvPr/>
        </p:nvGrpSpPr>
        <p:grpSpPr>
          <a:xfrm>
            <a:off x="303101" y="1051243"/>
            <a:ext cx="2909875" cy="380115"/>
            <a:chOff x="303101" y="1051243"/>
            <a:chExt cx="2909875" cy="380115"/>
          </a:xfrm>
        </p:grpSpPr>
        <p:sp>
          <p:nvSpPr>
            <p:cNvPr id="27" name="Retângulo de cantos arredondados 26"/>
            <p:cNvSpPr/>
            <p:nvPr/>
          </p:nvSpPr>
          <p:spPr>
            <a:xfrm>
              <a:off x="303101" y="1059557"/>
              <a:ext cx="290987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224561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OBJETIVOS DA UNIDADE</a:t>
              </a:r>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sp>
        <p:nvSpPr>
          <p:cNvPr id="18"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Tree>
    <p:extLst>
      <p:ext uri="{BB962C8B-B14F-4D97-AF65-F5344CB8AC3E}">
        <p14:creationId xmlns:p14="http://schemas.microsoft.com/office/powerpoint/2010/main" val="39227996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Representação de números binários com sinal</a:t>
            </a:r>
          </a:p>
          <a:p>
            <a:pPr fontAlgn="base"/>
            <a:endParaRPr lang="pt-BR" sz="1400" b="1" dirty="0"/>
          </a:p>
          <a:p>
            <a:pPr fontAlgn="base"/>
            <a:r>
              <a:rPr lang="pt-BR" sz="1400" b="1" dirty="0"/>
              <a:t>//</a:t>
            </a:r>
            <a:r>
              <a:rPr lang="pt-BR" sz="1400" dirty="0"/>
              <a:t> Conversão: decimal para binário</a:t>
            </a:r>
          </a:p>
          <a:p>
            <a:pPr fontAlgn="base"/>
            <a:r>
              <a:rPr lang="pt-BR" sz="1400" b="1" dirty="0"/>
              <a:t>//</a:t>
            </a:r>
            <a:r>
              <a:rPr lang="pt-BR" sz="1400" dirty="0"/>
              <a:t> Conversão: binário para decimal</a:t>
            </a:r>
          </a:p>
          <a:p>
            <a:pPr fontAlgn="base"/>
            <a:r>
              <a:rPr lang="pt-BR" sz="1400" b="1" dirty="0"/>
              <a:t>//</a:t>
            </a:r>
            <a:r>
              <a:rPr lang="pt-BR" sz="1400" dirty="0"/>
              <a:t> Bit de </a:t>
            </a:r>
            <a:r>
              <a:rPr lang="pt-BR" sz="1400" dirty="0" smtClean="0"/>
              <a:t>sinal</a:t>
            </a:r>
          </a:p>
          <a:p>
            <a:pPr fontAlgn="base"/>
            <a:endParaRPr lang="pt-BR" sz="1400" dirty="0"/>
          </a:p>
          <a:p>
            <a:pPr fontAlgn="base"/>
            <a:r>
              <a:rPr lang="pt-BR" sz="1400" b="1" dirty="0"/>
              <a:t>Aritmética binária com operandos representados em complemento para dois</a:t>
            </a:r>
          </a:p>
          <a:p>
            <a:pPr fontAlgn="base"/>
            <a:endParaRPr lang="pt-BR" sz="1400" b="1" dirty="0"/>
          </a:p>
          <a:p>
            <a:pPr fontAlgn="base"/>
            <a:r>
              <a:rPr lang="pt-BR" sz="1400" b="1" dirty="0"/>
              <a:t>//</a:t>
            </a:r>
            <a:r>
              <a:rPr lang="pt-BR" sz="1400" dirty="0"/>
              <a:t> Soma</a:t>
            </a:r>
          </a:p>
          <a:p>
            <a:pPr fontAlgn="base"/>
            <a:r>
              <a:rPr lang="pt-BR" sz="1400" b="1" dirty="0"/>
              <a:t>// </a:t>
            </a:r>
            <a:r>
              <a:rPr lang="pt-BR" sz="1400" dirty="0" smtClean="0"/>
              <a:t>Subtração</a:t>
            </a:r>
          </a:p>
          <a:p>
            <a:pPr fontAlgn="base"/>
            <a:endParaRPr lang="pt-BR" sz="1400" dirty="0"/>
          </a:p>
          <a:p>
            <a:pPr fontAlgn="base"/>
            <a:r>
              <a:rPr lang="pt-BR" sz="1400" b="1" dirty="0"/>
              <a:t>Detecção de overflow em operações de adição e subtração em </a:t>
            </a:r>
            <a:r>
              <a:rPr lang="pt-BR" sz="1400" b="1" dirty="0" smtClean="0"/>
              <a:t>binário</a:t>
            </a:r>
          </a:p>
          <a:p>
            <a:pPr fontAlgn="base"/>
            <a:endParaRPr lang="pt-BR" sz="1400" b="1" dirty="0"/>
          </a:p>
          <a:p>
            <a:pPr fontAlgn="base"/>
            <a:r>
              <a:rPr lang="pt-BR" sz="1400" b="1" dirty="0"/>
              <a:t>Nível lógico-digital</a:t>
            </a:r>
          </a:p>
          <a:p>
            <a:pPr fontAlgn="base"/>
            <a:endParaRPr lang="pt-BR" sz="1400" b="1" dirty="0"/>
          </a:p>
          <a:p>
            <a:pPr fontAlgn="base"/>
            <a:r>
              <a:rPr lang="pt-BR" sz="1400" b="1" dirty="0"/>
              <a:t>//</a:t>
            </a:r>
            <a:r>
              <a:rPr lang="pt-BR" sz="1400" dirty="0"/>
              <a:t> Álgebra booleana</a:t>
            </a:r>
          </a:p>
          <a:p>
            <a:pPr fontAlgn="base"/>
            <a:r>
              <a:rPr lang="pt-BR" sz="1400" b="1" dirty="0"/>
              <a:t>// </a:t>
            </a:r>
            <a:r>
              <a:rPr lang="pt-BR" sz="1400" dirty="0" smtClean="0"/>
              <a:t>Tabelas-verdade</a:t>
            </a:r>
          </a:p>
          <a:p>
            <a:pPr fontAlgn="base"/>
            <a:endParaRPr lang="pt-BR" sz="1400" dirty="0"/>
          </a:p>
          <a:p>
            <a:pPr fontAlgn="base"/>
            <a:r>
              <a:rPr lang="pt-BR" sz="1400" b="1" dirty="0"/>
              <a:t>Circuitos lógico-digitais básicos</a:t>
            </a:r>
          </a:p>
          <a:p>
            <a:pPr fontAlgn="base"/>
            <a:endParaRPr lang="pt-BR" sz="1400" b="1" dirty="0"/>
          </a:p>
          <a:p>
            <a:pPr fontAlgn="base"/>
            <a:r>
              <a:rPr lang="pt-BR" sz="1400" b="1" dirty="0"/>
              <a:t>//</a:t>
            </a:r>
            <a:r>
              <a:rPr lang="pt-BR" sz="1400" dirty="0"/>
              <a:t> or (ou)</a:t>
            </a:r>
          </a:p>
          <a:p>
            <a:pPr fontAlgn="base"/>
            <a:r>
              <a:rPr lang="pt-BR" sz="1400" b="1" dirty="0"/>
              <a:t>// </a:t>
            </a:r>
            <a:r>
              <a:rPr lang="pt-BR" sz="1400" dirty="0"/>
              <a:t>AND (e)</a:t>
            </a:r>
          </a:p>
          <a:p>
            <a:pPr fontAlgn="base"/>
            <a:r>
              <a:rPr lang="pt-BR" sz="1400" b="1" dirty="0"/>
              <a:t>// </a:t>
            </a:r>
            <a:r>
              <a:rPr lang="pt-BR" sz="1400" dirty="0"/>
              <a:t>NOT (não) ou inversão</a:t>
            </a:r>
          </a:p>
          <a:p>
            <a:pPr fontAlgn="base"/>
            <a:r>
              <a:rPr lang="pt-BR" sz="1400" b="1" dirty="0"/>
              <a:t>//</a:t>
            </a:r>
            <a:r>
              <a:rPr lang="pt-BR" sz="1400" dirty="0"/>
              <a:t> NAND</a:t>
            </a:r>
          </a:p>
          <a:p>
            <a:pPr fontAlgn="base"/>
            <a:r>
              <a:rPr lang="pt-BR" sz="1400" b="1" dirty="0"/>
              <a:t>//</a:t>
            </a:r>
            <a:r>
              <a:rPr lang="pt-BR" sz="1400" dirty="0"/>
              <a:t> NOR</a:t>
            </a:r>
          </a:p>
          <a:p>
            <a:pPr fontAlgn="base"/>
            <a:r>
              <a:rPr lang="pt-BR" sz="1400" b="1" dirty="0"/>
              <a:t>//</a:t>
            </a:r>
            <a:r>
              <a:rPr lang="pt-BR" sz="1400" dirty="0"/>
              <a:t> XOR</a:t>
            </a:r>
          </a:p>
          <a:p>
            <a:pPr fontAlgn="base"/>
            <a:r>
              <a:rPr lang="pt-BR" sz="1400" b="1" dirty="0"/>
              <a:t>//</a:t>
            </a:r>
            <a:r>
              <a:rPr lang="pt-BR" sz="1400" dirty="0"/>
              <a:t> </a:t>
            </a:r>
            <a:r>
              <a:rPr lang="pt-BR" sz="1400" dirty="0" smtClean="0"/>
              <a:t>Somador</a:t>
            </a:r>
          </a:p>
          <a:p>
            <a:pPr fontAlgn="base"/>
            <a:endParaRPr lang="pt-BR" sz="1400" dirty="0"/>
          </a:p>
          <a:p>
            <a:pPr fontAlgn="base"/>
            <a:r>
              <a:rPr lang="pt-BR" sz="1400" b="1" dirty="0"/>
              <a:t>Simulador de circuitos lógico-digitais (software)</a:t>
            </a:r>
            <a:endParaRPr lang="pt-BR" sz="1400" dirty="0"/>
          </a:p>
          <a:p>
            <a:pPr fontAlgn="base"/>
            <a:endParaRPr lang="pt-BR" sz="1400" dirty="0"/>
          </a:p>
          <a:p>
            <a:pPr fontAlgn="base"/>
            <a:endParaRPr lang="pt-BR" sz="1400" dirty="0"/>
          </a:p>
          <a:p>
            <a:pPr fontAlgn="base"/>
            <a:endParaRPr lang="pt-BR" sz="1400"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24" name="Grupo 23"/>
          <p:cNvGrpSpPr/>
          <p:nvPr/>
        </p:nvGrpSpPr>
        <p:grpSpPr>
          <a:xfrm>
            <a:off x="6348841" y="1532888"/>
            <a:ext cx="450850" cy="8028624"/>
            <a:chOff x="6348841" y="1532888"/>
            <a:chExt cx="450850" cy="8028624"/>
          </a:xfrm>
        </p:grpSpPr>
        <p:sp>
          <p:nvSpPr>
            <p:cNvPr id="25" name="Retângulo de cantos arredondados 24"/>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OBJETIVOS DA UNIDADE</a:t>
              </a:r>
            </a:p>
          </p:txBody>
        </p:sp>
        <p:pic>
          <p:nvPicPr>
            <p:cNvPr id="26" name="Imagem 25"/>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30" name="Grupo 29"/>
          <p:cNvGrpSpPr/>
          <p:nvPr/>
        </p:nvGrpSpPr>
        <p:grpSpPr>
          <a:xfrm>
            <a:off x="303101" y="1051243"/>
            <a:ext cx="2909875" cy="380115"/>
            <a:chOff x="303101" y="1051243"/>
            <a:chExt cx="2909875" cy="380115"/>
          </a:xfrm>
        </p:grpSpPr>
        <p:sp>
          <p:nvSpPr>
            <p:cNvPr id="31" name="Retângulo de cantos arredondados 30"/>
            <p:cNvSpPr/>
            <p:nvPr/>
          </p:nvSpPr>
          <p:spPr>
            <a:xfrm>
              <a:off x="303101" y="1059557"/>
              <a:ext cx="290987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895349" y="1051243"/>
              <a:ext cx="224561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OBJETIVOS DA UNIDADE</a:t>
              </a:r>
            </a:p>
          </p:txBody>
        </p:sp>
        <p:pic>
          <p:nvPicPr>
            <p:cNvPr id="34" name="Imagem 33"/>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10282682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pPr fontAlgn="base"/>
            <a:endParaRPr lang="pt-BR" sz="1400" dirty="0" smtClean="0"/>
          </a:p>
          <a:p>
            <a:pPr fontAlgn="base"/>
            <a:r>
              <a:rPr lang="pt-BR" sz="1400" dirty="0" smtClean="0"/>
              <a:t>Os </a:t>
            </a:r>
            <a:r>
              <a:rPr lang="pt-BR" sz="1400" dirty="0"/>
              <a:t>computadores trabalham com um </a:t>
            </a:r>
            <a:r>
              <a:rPr lang="pt-BR" sz="1400" b="1" dirty="0"/>
              <a:t>sistema binário</a:t>
            </a:r>
            <a:r>
              <a:rPr lang="pt-BR" sz="1400" dirty="0"/>
              <a:t>. Isso significa que, enquanto digitamos ou realizamos cálculos, as informações que vemos são diferentes da forma como o computador interpreta: ele faz a conversão dos números e letras para este sistema</a:t>
            </a:r>
            <a:r>
              <a:rPr lang="pt-BR" sz="1400" dirty="0" smtClean="0"/>
              <a:t>.</a:t>
            </a:r>
          </a:p>
          <a:p>
            <a:pPr fontAlgn="base"/>
            <a:endParaRPr lang="pt-BR" sz="1400" dirty="0"/>
          </a:p>
          <a:p>
            <a:pPr fontAlgn="base"/>
            <a:r>
              <a:rPr lang="pt-BR" sz="1400" dirty="0"/>
              <a:t>O sistema de numeração que utiliza </a:t>
            </a:r>
            <a:r>
              <a:rPr lang="pt-BR" sz="1400" b="1" dirty="0"/>
              <a:t>base dois</a:t>
            </a:r>
            <a:r>
              <a:rPr lang="pt-BR" sz="1400" dirty="0"/>
              <a:t> é igual a um número binário, sendo estes números </a:t>
            </a:r>
            <a:r>
              <a:rPr lang="pt-BR" sz="1400" b="1" dirty="0"/>
              <a:t>zero</a:t>
            </a:r>
            <a:r>
              <a:rPr lang="pt-BR" sz="1400" dirty="0"/>
              <a:t> e </a:t>
            </a:r>
            <a:r>
              <a:rPr lang="pt-BR" sz="1400" b="1" dirty="0"/>
              <a:t>um</a:t>
            </a:r>
            <a:r>
              <a:rPr lang="pt-BR" sz="1400" dirty="0"/>
              <a:t> (0, 1): </a:t>
            </a:r>
            <a:endParaRPr lang="pt-BR" sz="1400" dirty="0" smtClean="0"/>
          </a:p>
          <a:p>
            <a:pPr fontAlgn="base"/>
            <a:endParaRPr lang="pt-BR" sz="1400" dirty="0"/>
          </a:p>
          <a:p>
            <a:pPr fontAlgn="base"/>
            <a:r>
              <a:rPr lang="pt-BR" sz="1400" dirty="0"/>
              <a:t>O sistema binário surgiu séculos antes da criação dos computadores. Estudos mostram que a civilização de Mangareva já utilizava este sistema, usando elementos da natureza, como animais e frutas, para representar seus valores (1, 2, 4, 8). </a:t>
            </a:r>
          </a:p>
          <a:p>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dirty="0" smtClean="0"/>
                <a:t>                                      </a:t>
              </a:r>
              <a:r>
                <a:rPr lang="pt-BR" b="1" dirty="0" smtClean="0"/>
                <a:t>Representação </a:t>
              </a:r>
              <a:r>
                <a:rPr lang="pt-BR" b="1" dirty="0"/>
                <a:t>de números binários com sinal</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2" name="Grupo 1"/>
          <p:cNvGrpSpPr/>
          <p:nvPr/>
        </p:nvGrpSpPr>
        <p:grpSpPr>
          <a:xfrm>
            <a:off x="303101" y="1051243"/>
            <a:ext cx="4926099" cy="380115"/>
            <a:chOff x="303101" y="1051243"/>
            <a:chExt cx="4926099" cy="380115"/>
          </a:xfrm>
        </p:grpSpPr>
        <p:sp>
          <p:nvSpPr>
            <p:cNvPr id="19" name="Retângulo de cantos arredondados 18"/>
            <p:cNvSpPr/>
            <p:nvPr/>
          </p:nvSpPr>
          <p:spPr>
            <a:xfrm>
              <a:off x="303101" y="1059557"/>
              <a:ext cx="492609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418983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Representação de números binários com sinal</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pic>
        <p:nvPicPr>
          <p:cNvPr id="3" name="Imagem 2"/>
          <p:cNvPicPr>
            <a:picLocks noChangeAspect="1"/>
          </p:cNvPicPr>
          <p:nvPr/>
        </p:nvPicPr>
        <p:blipFill>
          <a:blip r:embed="rId7"/>
          <a:stretch>
            <a:fillRect/>
          </a:stretch>
        </p:blipFill>
        <p:spPr>
          <a:xfrm>
            <a:off x="507452" y="1918844"/>
            <a:ext cx="5612546" cy="310616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4103917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Para termos uma visão inicial da diferença entre números decimais e binários observe a tabela 1</a:t>
            </a:r>
            <a:r>
              <a:rPr lang="pt-BR" sz="1400" dirty="0" smtClean="0"/>
              <a:t>:</a:t>
            </a:r>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r>
              <a:rPr lang="pt-BR" sz="1400" b="1" dirty="0" smtClean="0"/>
              <a:t>Tabela </a:t>
            </a:r>
            <a:r>
              <a:rPr lang="pt-BR" sz="1400" b="1" dirty="0"/>
              <a:t>1</a:t>
            </a:r>
            <a:r>
              <a:rPr lang="pt-BR" sz="1400" dirty="0"/>
              <a:t>. Conversão de números</a:t>
            </a:r>
            <a:r>
              <a:rPr lang="pt-BR" sz="1400" dirty="0" smtClean="0"/>
              <a:t>.</a:t>
            </a:r>
          </a:p>
          <a:p>
            <a:pPr fontAlgn="base"/>
            <a:endParaRPr lang="pt-BR" sz="1400" dirty="0"/>
          </a:p>
          <a:p>
            <a:pPr fontAlgn="base"/>
            <a:r>
              <a:rPr lang="pt-BR" sz="1400" dirty="0"/>
              <a:t>Como vemos na Tabela 1, após a conversão para binários, só existem números zero e um. A conversão para números binários é feita pelo computador de forma automática, mas a partir de agora vamos estudar como funciona esta conversão.</a:t>
            </a:r>
          </a:p>
          <a:p>
            <a:endParaRPr lang="pt-BR" sz="1400" dirty="0" smtClean="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dirty="0" smtClean="0"/>
                <a:t>                                           </a:t>
              </a:r>
              <a:r>
                <a:rPr lang="pt-BR" b="1" dirty="0" smtClean="0"/>
                <a:t>Diferença </a:t>
              </a:r>
              <a:r>
                <a:rPr lang="pt-BR" b="1" dirty="0"/>
                <a:t>entre números decimais e binários</a:t>
              </a:r>
              <a:endParaRPr lang="pt-BR" b="1"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2" name="Grupo 1"/>
          <p:cNvGrpSpPr/>
          <p:nvPr/>
        </p:nvGrpSpPr>
        <p:grpSpPr>
          <a:xfrm>
            <a:off x="303101" y="1051243"/>
            <a:ext cx="4926099" cy="380115"/>
            <a:chOff x="303101" y="1051243"/>
            <a:chExt cx="4926099" cy="380115"/>
          </a:xfrm>
        </p:grpSpPr>
        <p:sp>
          <p:nvSpPr>
            <p:cNvPr id="19" name="Retângulo de cantos arredondados 18"/>
            <p:cNvSpPr/>
            <p:nvPr/>
          </p:nvSpPr>
          <p:spPr>
            <a:xfrm>
              <a:off x="303101" y="1059557"/>
              <a:ext cx="492609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418983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Representação de números binários com sinal</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pic>
        <p:nvPicPr>
          <p:cNvPr id="4" name="Imagem 3"/>
          <p:cNvPicPr>
            <a:picLocks noChangeAspect="1"/>
          </p:cNvPicPr>
          <p:nvPr/>
        </p:nvPicPr>
        <p:blipFill rotWithShape="1">
          <a:blip r:embed="rId7"/>
          <a:srcRect l="3714" r="11357"/>
          <a:stretch/>
        </p:blipFill>
        <p:spPr>
          <a:xfrm>
            <a:off x="476671" y="2432721"/>
            <a:ext cx="5712375" cy="403244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7759988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a:p>
          <a:p>
            <a:endParaRPr lang="pt-BR" sz="1400" dirty="0" smtClean="0"/>
          </a:p>
          <a:p>
            <a:r>
              <a:rPr lang="pt-BR" sz="1400" b="1" dirty="0" smtClean="0"/>
              <a:t>Figura </a:t>
            </a:r>
            <a:r>
              <a:rPr lang="pt-BR" sz="1400" b="1" dirty="0"/>
              <a:t>1</a:t>
            </a:r>
            <a:r>
              <a:rPr lang="pt-BR" sz="1400" dirty="0"/>
              <a:t>. De números decimais para binários</a:t>
            </a:r>
            <a:r>
              <a:rPr lang="pt-BR" sz="1400" dirty="0" smtClean="0"/>
              <a:t>.</a:t>
            </a:r>
          </a:p>
          <a:p>
            <a:endParaRPr lang="pt-BR" sz="1400" dirty="0"/>
          </a:p>
          <a:p>
            <a:r>
              <a:rPr lang="pt-BR" sz="1400" dirty="0"/>
              <a:t>Para converter determinado número para binário, devemos seguir um passo a passo. Vamos usar como exemplo o número 30. Observe a imagem:</a:t>
            </a:r>
          </a:p>
          <a:p>
            <a:endParaRPr lang="pt-BR" sz="1400" dirty="0"/>
          </a:p>
          <a:p>
            <a:r>
              <a:rPr lang="pt-BR" sz="1400" dirty="0"/>
              <a:t>A conversão consiste em dividir o número decimal por dois até não haver mais possibilidade de divisão. Os números que sobram devem ser contados de baixo para cima e este é o resultado em binário. Vamos analisar a Figura 1</a:t>
            </a:r>
            <a:r>
              <a:rPr lang="pt-BR" sz="1400" dirty="0" smtClean="0"/>
              <a:t>:</a:t>
            </a:r>
            <a:endParaRPr lang="pt-BR" sz="1400" dirty="0"/>
          </a:p>
          <a:p>
            <a:endParaRPr lang="pt-BR" sz="1400" dirty="0"/>
          </a:p>
          <a:p>
            <a:r>
              <a:rPr lang="pt-BR" sz="1400" dirty="0"/>
              <a:t>Iniciamos com o número que será convertido (30, em azul). Devemos dividi-lo por dois (em amarelo), em seguida dividir seu resultado (15) e assim sucessivamente até o fim; </a:t>
            </a:r>
          </a:p>
          <a:p>
            <a:endParaRPr lang="pt-BR" sz="1400" dirty="0"/>
          </a:p>
          <a:p>
            <a:r>
              <a:rPr lang="pt-BR" sz="1400" dirty="0"/>
              <a:t>Os valores que sobram (em ciano) devem ser lidos de baixo para cima (b). Este é o resultado da conversão: 11110.</a:t>
            </a:r>
            <a:endParaRPr lang="pt-BR" sz="1400" dirty="0" smtClean="0"/>
          </a:p>
          <a:p>
            <a:endParaRPr lang="pt-BR" sz="1400" dirty="0"/>
          </a:p>
          <a:p>
            <a:endParaRPr lang="pt-BR" sz="1400" dirty="0" smtClean="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dirty="0" smtClean="0"/>
                <a:t>                                         </a:t>
              </a:r>
              <a:r>
                <a:rPr lang="pt-BR" b="1" dirty="0"/>
                <a:t>CONVERSÃO: DECIMAL PARA BINÁRIO</a:t>
              </a:r>
              <a:endParaRPr lang="pt-BR" b="1"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2" name="Grupo 1"/>
          <p:cNvGrpSpPr/>
          <p:nvPr/>
        </p:nvGrpSpPr>
        <p:grpSpPr>
          <a:xfrm>
            <a:off x="303101" y="1051243"/>
            <a:ext cx="4926099" cy="380115"/>
            <a:chOff x="303101" y="1051243"/>
            <a:chExt cx="4926099" cy="380115"/>
          </a:xfrm>
        </p:grpSpPr>
        <p:sp>
          <p:nvSpPr>
            <p:cNvPr id="19" name="Retângulo de cantos arredondados 18"/>
            <p:cNvSpPr/>
            <p:nvPr/>
          </p:nvSpPr>
          <p:spPr>
            <a:xfrm>
              <a:off x="303101" y="1059557"/>
              <a:ext cx="492609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418983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Representação de números binários com sinal</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pic>
        <p:nvPicPr>
          <p:cNvPr id="3" name="Imagem 2"/>
          <p:cNvPicPr>
            <a:picLocks noChangeAspect="1"/>
          </p:cNvPicPr>
          <p:nvPr/>
        </p:nvPicPr>
        <p:blipFill rotWithShape="1">
          <a:blip r:embed="rId7"/>
          <a:srcRect l="2395" r="2325"/>
          <a:stretch/>
        </p:blipFill>
        <p:spPr>
          <a:xfrm>
            <a:off x="620689" y="1793670"/>
            <a:ext cx="5320006" cy="325018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4360006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Agora que você aprendeu a converter números decimais em binários, vamos fazer o inverso: utilizar a mesma numeração da conversão anterior, na qual o número binário é </a:t>
            </a:r>
            <a:r>
              <a:rPr lang="pt-BR" sz="1400" b="1" dirty="0"/>
              <a:t>11110</a:t>
            </a:r>
            <a:r>
              <a:rPr lang="pt-BR" sz="1400" dirty="0"/>
              <a:t>. Observe a figura 2</a:t>
            </a:r>
            <a:r>
              <a:rPr lang="pt-BR" sz="1400" dirty="0" smtClean="0"/>
              <a:t>:</a:t>
            </a:r>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r>
              <a:rPr lang="pt-BR" sz="1400" b="1" dirty="0" smtClean="0"/>
              <a:t>Figura </a:t>
            </a:r>
            <a:r>
              <a:rPr lang="pt-BR" sz="1400" b="1" dirty="0"/>
              <a:t>2</a:t>
            </a:r>
            <a:r>
              <a:rPr lang="pt-BR" sz="1400" dirty="0"/>
              <a:t>. Conversão de binário para decimal</a:t>
            </a:r>
            <a:r>
              <a:rPr lang="pt-BR" sz="1400" dirty="0" smtClean="0"/>
              <a:t>.</a:t>
            </a:r>
          </a:p>
          <a:p>
            <a:endParaRPr lang="pt-BR" sz="1400" dirty="0" smtClean="0"/>
          </a:p>
          <a:p>
            <a:r>
              <a:rPr lang="pt-BR" sz="1400" dirty="0" smtClean="0"/>
              <a:t>Vamos analisá-la:</a:t>
            </a:r>
          </a:p>
          <a:p>
            <a:endParaRPr lang="pt-BR" sz="1400" dirty="0" smtClean="0"/>
          </a:p>
          <a:p>
            <a:r>
              <a:rPr lang="pt-BR" sz="1400" dirty="0" smtClean="0"/>
              <a:t>Um </a:t>
            </a:r>
            <a:r>
              <a:rPr lang="pt-BR" sz="1400" dirty="0"/>
              <a:t>modo simples de converter o número binário 11110 é colocá-lo de trás para frente em uma coluna (b) e multiplicá-lo por dois elevados à potência (iniciar sempre do zero – em ciano);</a:t>
            </a:r>
          </a:p>
          <a:p>
            <a:endParaRPr lang="pt-BR" sz="1400" dirty="0"/>
          </a:p>
          <a:p>
            <a:r>
              <a:rPr lang="pt-BR" sz="1400" dirty="0"/>
              <a:t>Os resultados somados (c) chegam ao número decimal: 30 (d).</a:t>
            </a:r>
          </a:p>
          <a:p>
            <a:endParaRPr lang="pt-BR" sz="1400" dirty="0"/>
          </a:p>
          <a:p>
            <a:r>
              <a:rPr lang="pt-BR" sz="1400" dirty="0"/>
              <a:t>Com os exemplos anteriores, conseguimos concluir que 30 e 11110 resultam no mesmo número, porém em sistemas numéricos diferentes.</a:t>
            </a:r>
            <a:endParaRPr lang="pt-BR" sz="1400" dirty="0" smtClean="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dirty="0" smtClean="0"/>
                <a:t>                                          </a:t>
              </a:r>
              <a:r>
                <a:rPr lang="pt-BR" b="1" dirty="0"/>
                <a:t>CONVERSÃO: BINÁRIO PARA DECIMAL</a:t>
              </a:r>
              <a:endParaRPr lang="pt-BR" b="1"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2" name="Grupo 1"/>
          <p:cNvGrpSpPr/>
          <p:nvPr/>
        </p:nvGrpSpPr>
        <p:grpSpPr>
          <a:xfrm>
            <a:off x="303101" y="1051243"/>
            <a:ext cx="4926099" cy="380115"/>
            <a:chOff x="303101" y="1051243"/>
            <a:chExt cx="4926099" cy="380115"/>
          </a:xfrm>
        </p:grpSpPr>
        <p:sp>
          <p:nvSpPr>
            <p:cNvPr id="19" name="Retângulo de cantos arredondados 18"/>
            <p:cNvSpPr/>
            <p:nvPr/>
          </p:nvSpPr>
          <p:spPr>
            <a:xfrm>
              <a:off x="303101" y="1059557"/>
              <a:ext cx="492609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418983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Representação de números binários com sinal</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pic>
        <p:nvPicPr>
          <p:cNvPr id="4" name="Imagem 3"/>
          <p:cNvPicPr>
            <a:picLocks noChangeAspect="1"/>
          </p:cNvPicPr>
          <p:nvPr/>
        </p:nvPicPr>
        <p:blipFill>
          <a:blip r:embed="rId7"/>
          <a:stretch>
            <a:fillRect/>
          </a:stretch>
        </p:blipFill>
        <p:spPr>
          <a:xfrm>
            <a:off x="484916" y="2576736"/>
            <a:ext cx="5685428" cy="40324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582965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r>
              <a:rPr lang="pt-BR" sz="1400" dirty="0"/>
              <a:t>Utilizamos o sinal + para números positivos e - para negativos, quando realizamos cálculos no papel, calculadora, computador etc. No sistema binário, também existe uma forma de identificar se os números são positivos ou negativos, através do bit de sinal.</a:t>
            </a:r>
          </a:p>
          <a:p>
            <a:endParaRPr lang="pt-BR" sz="1400" dirty="0"/>
          </a:p>
          <a:p>
            <a:r>
              <a:rPr lang="pt-BR" sz="1400" dirty="0"/>
              <a:t>No número binário, o último bit à esquerda é chamado de MSB (Most Significant Bit) e é utilizado como sinal para identificar se é positivo ou negativo</a:t>
            </a:r>
            <a:r>
              <a:rPr lang="pt-BR" sz="1400" dirty="0" smtClean="0"/>
              <a:t>:</a:t>
            </a:r>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r>
              <a:rPr lang="pt-BR" sz="1400" dirty="0"/>
              <a:t>Para exemplificar, imagine que o registrador possui em determinada posição </a:t>
            </a:r>
            <a:r>
              <a:rPr lang="pt-BR" sz="1400" b="1" dirty="0"/>
              <a:t>X</a:t>
            </a:r>
            <a:r>
              <a:rPr lang="pt-BR" sz="1400" dirty="0"/>
              <a:t> os bits </a:t>
            </a:r>
            <a:r>
              <a:rPr lang="pt-BR" sz="1400" b="1" dirty="0"/>
              <a:t>0100101</a:t>
            </a:r>
            <a:r>
              <a:rPr lang="pt-BR" sz="1400" dirty="0"/>
              <a:t> e na posição </a:t>
            </a:r>
            <a:r>
              <a:rPr lang="pt-BR" sz="1400" b="1" dirty="0"/>
              <a:t>Y</a:t>
            </a:r>
            <a:r>
              <a:rPr lang="pt-BR" sz="1400" dirty="0"/>
              <a:t> os bits </a:t>
            </a:r>
            <a:r>
              <a:rPr lang="pt-BR" sz="1400" b="1" dirty="0"/>
              <a:t>1100101</a:t>
            </a:r>
            <a:r>
              <a:rPr lang="pt-BR" sz="1400" dirty="0"/>
              <a:t>. O primeiro bit, à esquerda, é o que define se o número é positivo ou negativo. </a:t>
            </a:r>
            <a:endParaRPr lang="pt-BR" sz="1400" dirty="0" smtClean="0"/>
          </a:p>
          <a:p>
            <a:endParaRPr lang="pt-BR" sz="1400" dirty="0"/>
          </a:p>
          <a:p>
            <a:endParaRPr lang="pt-BR" sz="1400" dirty="0" smtClean="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dirty="0" smtClean="0"/>
                <a:t>                                                         </a:t>
              </a:r>
              <a:r>
                <a:rPr lang="pt-BR" b="1" dirty="0"/>
                <a:t>BIT DE SINAL</a:t>
              </a:r>
              <a:endParaRPr lang="pt-BR" b="1"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2" name="Grupo 1"/>
          <p:cNvGrpSpPr/>
          <p:nvPr/>
        </p:nvGrpSpPr>
        <p:grpSpPr>
          <a:xfrm>
            <a:off x="303101" y="1051243"/>
            <a:ext cx="4926099" cy="380115"/>
            <a:chOff x="303101" y="1051243"/>
            <a:chExt cx="4926099" cy="380115"/>
          </a:xfrm>
        </p:grpSpPr>
        <p:sp>
          <p:nvSpPr>
            <p:cNvPr id="19" name="Retângulo de cantos arredondados 18"/>
            <p:cNvSpPr/>
            <p:nvPr/>
          </p:nvSpPr>
          <p:spPr>
            <a:xfrm>
              <a:off x="303101" y="1059557"/>
              <a:ext cx="492609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418983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Representação de números binários com sinal</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pic>
        <p:nvPicPr>
          <p:cNvPr id="3" name="Imagem 2"/>
          <p:cNvPicPr>
            <a:picLocks noChangeAspect="1"/>
          </p:cNvPicPr>
          <p:nvPr/>
        </p:nvPicPr>
        <p:blipFill>
          <a:blip r:embed="rId7"/>
          <a:stretch>
            <a:fillRect/>
          </a:stretch>
        </p:blipFill>
        <p:spPr>
          <a:xfrm>
            <a:off x="1119878" y="1555149"/>
            <a:ext cx="4394813" cy="2393268"/>
          </a:xfrm>
          <a:prstGeom prst="rect">
            <a:avLst/>
          </a:prstGeom>
        </p:spPr>
      </p:pic>
      <p:pic>
        <p:nvPicPr>
          <p:cNvPr id="7" name="Imagem 6"/>
          <p:cNvPicPr>
            <a:picLocks noChangeAspect="1"/>
          </p:cNvPicPr>
          <p:nvPr/>
        </p:nvPicPr>
        <p:blipFill>
          <a:blip r:embed="rId8"/>
          <a:stretch>
            <a:fillRect/>
          </a:stretch>
        </p:blipFill>
        <p:spPr>
          <a:xfrm>
            <a:off x="1176900" y="6105128"/>
            <a:ext cx="3587663" cy="1724191"/>
          </a:xfrm>
          <a:prstGeom prst="rect">
            <a:avLst/>
          </a:prstGeom>
        </p:spPr>
      </p:pic>
    </p:spTree>
    <p:extLst>
      <p:ext uri="{BB962C8B-B14F-4D97-AF65-F5344CB8AC3E}">
        <p14:creationId xmlns:p14="http://schemas.microsoft.com/office/powerpoint/2010/main" val="12741990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r>
              <a:rPr lang="pt-BR" sz="1400" b="1" dirty="0"/>
              <a:t>Figura 4</a:t>
            </a:r>
            <a:r>
              <a:rPr lang="pt-BR" sz="1400" dirty="0"/>
              <a:t>. Binários positivos e negativos</a:t>
            </a:r>
            <a:r>
              <a:rPr lang="pt-BR" sz="1400" dirty="0" smtClean="0"/>
              <a:t>.</a:t>
            </a:r>
          </a:p>
          <a:p>
            <a:endParaRPr lang="pt-BR" sz="1400" dirty="0"/>
          </a:p>
          <a:p>
            <a:endParaRPr lang="pt-BR" sz="1400" dirty="0" smtClean="0"/>
          </a:p>
          <a:p>
            <a:endParaRPr lang="pt-BR" sz="1400" dirty="0" smtClean="0"/>
          </a:p>
          <a:p>
            <a:r>
              <a:rPr lang="pt-BR" sz="1400" dirty="0"/>
              <a:t>Por se tratar de números binários, os valores posicionais são elevados à potência dois (a). </a:t>
            </a:r>
            <a:endParaRPr lang="pt-BR" sz="1400" dirty="0" smtClean="0"/>
          </a:p>
          <a:p>
            <a:endParaRPr lang="pt-BR" sz="1400" dirty="0"/>
          </a:p>
          <a:p>
            <a:r>
              <a:rPr lang="pt-BR" sz="1400" dirty="0" smtClean="0"/>
              <a:t>O </a:t>
            </a:r>
            <a:r>
              <a:rPr lang="pt-BR" sz="1400" dirty="0"/>
              <a:t>primeiro bit à esquerda informa se o valor é positivo ou negativo (b). </a:t>
            </a:r>
            <a:endParaRPr lang="pt-BR" sz="1400" dirty="0" smtClean="0"/>
          </a:p>
          <a:p>
            <a:endParaRPr lang="pt-BR" sz="1400" dirty="0"/>
          </a:p>
          <a:p>
            <a:r>
              <a:rPr lang="pt-BR" sz="1400" dirty="0" smtClean="0"/>
              <a:t>O </a:t>
            </a:r>
            <a:r>
              <a:rPr lang="pt-BR" sz="1400" dirty="0"/>
              <a:t>último bit, à direita, é chamado de </a:t>
            </a:r>
            <a:r>
              <a:rPr lang="pt-BR" sz="1400" b="1" dirty="0"/>
              <a:t>LSD</a:t>
            </a:r>
            <a:r>
              <a:rPr lang="pt-BR" sz="1400" dirty="0"/>
              <a:t> (</a:t>
            </a:r>
            <a:r>
              <a:rPr lang="pt-BR" sz="1400" i="1" dirty="0"/>
              <a:t>Least Significant Bit</a:t>
            </a:r>
            <a:r>
              <a:rPr lang="pt-BR" sz="1400" dirty="0"/>
              <a:t>). </a:t>
            </a:r>
            <a:endParaRPr lang="pt-BR" sz="1400" dirty="0" smtClean="0"/>
          </a:p>
          <a:p>
            <a:endParaRPr lang="pt-BR" sz="1400" dirty="0"/>
          </a:p>
          <a:p>
            <a:r>
              <a:rPr lang="pt-BR" sz="1400" dirty="0" smtClean="0"/>
              <a:t>Na </a:t>
            </a:r>
            <a:r>
              <a:rPr lang="pt-BR" sz="1400" dirty="0"/>
              <a:t>Figura 4, (d), podemos ver a diferença na conversão para decimal: </a:t>
            </a:r>
            <a:endParaRPr lang="pt-BR" sz="1400" dirty="0" smtClean="0"/>
          </a:p>
          <a:p>
            <a:r>
              <a:rPr lang="pt-BR" sz="1400" dirty="0" smtClean="0"/>
              <a:t>número </a:t>
            </a:r>
            <a:r>
              <a:rPr lang="pt-BR" sz="1400" dirty="0"/>
              <a:t>positivo ou negativo.</a:t>
            </a:r>
            <a:endParaRPr lang="pt-BR" sz="1400" dirty="0" smtClean="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dirty="0" smtClean="0"/>
                <a:t>                                                         </a:t>
              </a:r>
              <a:r>
                <a:rPr lang="pt-BR" b="1" dirty="0"/>
                <a:t>BIT DE SINAL</a:t>
              </a:r>
              <a:endParaRPr lang="pt-BR" b="1"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2" name="Grupo 1"/>
          <p:cNvGrpSpPr/>
          <p:nvPr/>
        </p:nvGrpSpPr>
        <p:grpSpPr>
          <a:xfrm>
            <a:off x="303101" y="1051243"/>
            <a:ext cx="4926099" cy="380115"/>
            <a:chOff x="303101" y="1051243"/>
            <a:chExt cx="4926099" cy="380115"/>
          </a:xfrm>
        </p:grpSpPr>
        <p:sp>
          <p:nvSpPr>
            <p:cNvPr id="19" name="Retângulo de cantos arredondados 18"/>
            <p:cNvSpPr/>
            <p:nvPr/>
          </p:nvSpPr>
          <p:spPr>
            <a:xfrm>
              <a:off x="303101" y="1059557"/>
              <a:ext cx="492609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418983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Representação de números binários com sinal</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pic>
        <p:nvPicPr>
          <p:cNvPr id="4" name="Imagem 3"/>
          <p:cNvPicPr>
            <a:picLocks noChangeAspect="1"/>
          </p:cNvPicPr>
          <p:nvPr/>
        </p:nvPicPr>
        <p:blipFill>
          <a:blip r:embed="rId7"/>
          <a:stretch>
            <a:fillRect/>
          </a:stretch>
        </p:blipFill>
        <p:spPr>
          <a:xfrm>
            <a:off x="474945" y="1970949"/>
            <a:ext cx="5717274" cy="3666660"/>
          </a:xfrm>
          <a:prstGeom prst="rect">
            <a:avLst/>
          </a:prstGeom>
        </p:spPr>
      </p:pic>
    </p:spTree>
    <p:extLst>
      <p:ext uri="{BB962C8B-B14F-4D97-AF65-F5344CB8AC3E}">
        <p14:creationId xmlns:p14="http://schemas.microsoft.com/office/powerpoint/2010/main" val="13065765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uke pensando no que estud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1326" y="1204599"/>
            <a:ext cx="1181100" cy="121920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ítulo 1"/>
          <p:cNvSpPr txBox="1">
            <a:spLocks/>
          </p:cNvSpPr>
          <p:nvPr/>
        </p:nvSpPr>
        <p:spPr>
          <a:xfrm>
            <a:off x="428604" y="1023910"/>
            <a:ext cx="6286544" cy="83582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pt-BR" sz="7200" b="1" i="0" u="none" strike="noStrike" kern="1200" cap="none" spc="0" normalizeH="0" baseline="0" noProof="0" dirty="0">
              <a:ln>
                <a:noFill/>
              </a:ln>
              <a:solidFill>
                <a:schemeClr val="tx1"/>
              </a:solidFill>
              <a:effectLst/>
              <a:uLnTx/>
              <a:uFillTx/>
              <a:latin typeface="+mj-lt"/>
              <a:ea typeface="+mj-ea"/>
              <a:cs typeface="+mj-cs"/>
            </a:endParaRPr>
          </a:p>
        </p:txBody>
      </p:sp>
      <p:pic>
        <p:nvPicPr>
          <p:cNvPr id="21" name="Picture 2" descr="Resultado de imagem para java"/>
          <p:cNvPicPr>
            <a:picLocks noChangeAspect="1" noChangeArrowheads="1"/>
          </p:cNvPicPr>
          <p:nvPr/>
        </p:nvPicPr>
        <p:blipFill>
          <a:blip r:embed="rId3"/>
          <a:srcRect/>
          <a:stretch>
            <a:fillRect/>
          </a:stretch>
        </p:blipFill>
        <p:spPr bwMode="auto">
          <a:xfrm>
            <a:off x="4725144" y="6321152"/>
            <a:ext cx="1643074" cy="2286016"/>
          </a:xfrm>
          <a:prstGeom prst="rect">
            <a:avLst/>
          </a:prstGeom>
          <a:noFill/>
        </p:spPr>
      </p:pic>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Conector reto 17"/>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3" name="Cruz 12"/>
          <p:cNvSpPr/>
          <p:nvPr/>
        </p:nvSpPr>
        <p:spPr>
          <a:xfrm>
            <a:off x="4378214" y="6681192"/>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ruz 14"/>
          <p:cNvSpPr/>
          <p:nvPr/>
        </p:nvSpPr>
        <p:spPr>
          <a:xfrm>
            <a:off x="3794740" y="6681192"/>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a:off x="3283136" y="6321152"/>
            <a:ext cx="708661" cy="1169551"/>
          </a:xfrm>
          <a:prstGeom prst="rect">
            <a:avLst/>
          </a:prstGeom>
        </p:spPr>
        <p:txBody>
          <a:bodyPr wrap="square">
            <a:spAutoFit/>
          </a:bodyPr>
          <a:lstStyle/>
          <a:p>
            <a:r>
              <a:rPr lang="pt-BR" sz="7000" b="1" dirty="0" smtClean="0"/>
              <a:t>&lt;</a:t>
            </a:r>
            <a:r>
              <a:rPr lang="pt-BR" sz="6000" b="1" dirty="0" smtClean="0"/>
              <a:t>       </a:t>
            </a:r>
            <a:endParaRPr lang="pt-BR" sz="6000" dirty="0"/>
          </a:p>
        </p:txBody>
      </p:sp>
      <p:sp>
        <p:nvSpPr>
          <p:cNvPr id="17" name="Retângulo 16"/>
          <p:cNvSpPr/>
          <p:nvPr/>
        </p:nvSpPr>
        <p:spPr>
          <a:xfrm>
            <a:off x="4789317" y="6321152"/>
            <a:ext cx="700228" cy="1169551"/>
          </a:xfrm>
          <a:prstGeom prst="rect">
            <a:avLst/>
          </a:prstGeom>
        </p:spPr>
        <p:txBody>
          <a:bodyPr wrap="square">
            <a:spAutoFit/>
          </a:bodyPr>
          <a:lstStyle/>
          <a:p>
            <a:r>
              <a:rPr lang="pt-BR" sz="7000" b="1" dirty="0" smtClean="0"/>
              <a:t>&gt;</a:t>
            </a:r>
            <a:r>
              <a:rPr lang="pt-BR" sz="6000" b="1" dirty="0" smtClean="0"/>
              <a:t>       </a:t>
            </a:r>
            <a:endParaRPr lang="pt-BR" sz="6000" dirty="0"/>
          </a:p>
        </p:txBody>
      </p:sp>
      <p:sp>
        <p:nvSpPr>
          <p:cNvPr id="23" name="Cruz 22"/>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Cruz 23"/>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2" name="Título 1"/>
          <p:cNvSpPr txBox="1">
            <a:spLocks/>
          </p:cNvSpPr>
          <p:nvPr/>
        </p:nvSpPr>
        <p:spPr>
          <a:xfrm>
            <a:off x="403151" y="1905907"/>
            <a:ext cx="6286544" cy="7079541"/>
          </a:xfrm>
          <a:prstGeom prst="rect">
            <a:avLst/>
          </a:prstGeom>
        </p:spPr>
        <p:txBody>
          <a:bodyPr vert="horz" lIns="91440" tIns="45720" rIns="91440" bIns="45720" rtlCol="0" anchor="t">
            <a:noAutofit/>
          </a:bodyPr>
          <a:lstStyle/>
          <a:p>
            <a:pPr lvl="0">
              <a:spcBef>
                <a:spcPct val="0"/>
              </a:spcBef>
              <a:defRPr/>
            </a:pPr>
            <a:endParaRPr lang="pt-BR" sz="2400" dirty="0"/>
          </a:p>
          <a:p>
            <a:pPr lvl="0">
              <a:spcBef>
                <a:spcPct val="0"/>
              </a:spcBef>
              <a:defRPr/>
            </a:pPr>
            <a:r>
              <a:rPr lang="pt-BR" sz="2400" dirty="0" smtClean="0"/>
              <a:t>01 - Representação </a:t>
            </a:r>
            <a:r>
              <a:rPr lang="pt-BR" sz="2400" dirty="0"/>
              <a:t>de números binários com </a:t>
            </a:r>
            <a:r>
              <a:rPr lang="pt-BR" sz="2400" dirty="0" smtClean="0"/>
              <a:t>sinal.</a:t>
            </a:r>
          </a:p>
          <a:p>
            <a:pPr lvl="0">
              <a:spcBef>
                <a:spcPct val="0"/>
              </a:spcBef>
              <a:defRPr/>
            </a:pPr>
            <a:endParaRPr lang="pt-BR" sz="2400" dirty="0"/>
          </a:p>
          <a:p>
            <a:pPr lvl="0">
              <a:spcBef>
                <a:spcPct val="0"/>
              </a:spcBef>
              <a:defRPr/>
            </a:pPr>
            <a:r>
              <a:rPr lang="pt-BR" sz="2400" dirty="0" smtClean="0"/>
              <a:t>02 - Aritmética </a:t>
            </a:r>
            <a:r>
              <a:rPr lang="pt-BR" sz="2400" dirty="0"/>
              <a:t>binária com operandos representados em complemento para </a:t>
            </a:r>
            <a:r>
              <a:rPr lang="pt-BR" sz="2400" dirty="0" smtClean="0"/>
              <a:t>dois.</a:t>
            </a:r>
            <a:endParaRPr lang="pt-BR" sz="2400" dirty="0"/>
          </a:p>
          <a:p>
            <a:pPr lvl="0">
              <a:spcBef>
                <a:spcPct val="0"/>
              </a:spcBef>
              <a:defRPr/>
            </a:pPr>
            <a:endParaRPr lang="pt-BR" sz="2400" dirty="0"/>
          </a:p>
          <a:p>
            <a:pPr lvl="0">
              <a:spcBef>
                <a:spcPct val="0"/>
              </a:spcBef>
              <a:defRPr/>
            </a:pPr>
            <a:r>
              <a:rPr lang="pt-BR" sz="2400" dirty="0" smtClean="0"/>
              <a:t>03 - Detecção </a:t>
            </a:r>
            <a:r>
              <a:rPr lang="pt-BR" sz="2400" dirty="0"/>
              <a:t>de overflow em operações de adição e subtração em </a:t>
            </a:r>
            <a:r>
              <a:rPr lang="pt-BR" sz="2400" dirty="0" smtClean="0"/>
              <a:t>binário.</a:t>
            </a:r>
            <a:endParaRPr lang="pt-BR" sz="2400" dirty="0"/>
          </a:p>
          <a:p>
            <a:pPr lvl="0">
              <a:spcBef>
                <a:spcPct val="0"/>
              </a:spcBef>
              <a:defRPr/>
            </a:pPr>
            <a:endParaRPr lang="pt-BR" sz="2400" dirty="0"/>
          </a:p>
          <a:p>
            <a:pPr lvl="0">
              <a:spcBef>
                <a:spcPct val="0"/>
              </a:spcBef>
              <a:defRPr/>
            </a:pPr>
            <a:r>
              <a:rPr lang="pt-BR" sz="2400" dirty="0" smtClean="0"/>
              <a:t>04 - Nível lógico-digital.</a:t>
            </a:r>
            <a:endParaRPr lang="pt-BR" sz="2400" dirty="0"/>
          </a:p>
          <a:p>
            <a:pPr lvl="0">
              <a:spcBef>
                <a:spcPct val="0"/>
              </a:spcBef>
              <a:defRPr/>
            </a:pPr>
            <a:endParaRPr lang="pt-BR" sz="2400" dirty="0"/>
          </a:p>
          <a:p>
            <a:pPr lvl="0">
              <a:spcBef>
                <a:spcPct val="0"/>
              </a:spcBef>
              <a:defRPr/>
            </a:pPr>
            <a:r>
              <a:rPr lang="pt-BR" sz="2400" dirty="0" smtClean="0"/>
              <a:t>05 - </a:t>
            </a:r>
            <a:r>
              <a:rPr lang="pt-BR" sz="2400" dirty="0"/>
              <a:t>C</a:t>
            </a:r>
            <a:r>
              <a:rPr lang="pt-BR" sz="2400" dirty="0" smtClean="0"/>
              <a:t>ircuitos </a:t>
            </a:r>
            <a:r>
              <a:rPr lang="pt-BR" sz="2400" dirty="0"/>
              <a:t>lógico-digitais </a:t>
            </a:r>
            <a:r>
              <a:rPr lang="pt-BR" sz="2400" dirty="0" smtClean="0"/>
              <a:t>básicos.</a:t>
            </a:r>
            <a:endParaRPr lang="pt-BR" sz="2400" dirty="0"/>
          </a:p>
          <a:p>
            <a:pPr lvl="0">
              <a:spcBef>
                <a:spcPct val="0"/>
              </a:spcBef>
              <a:defRPr/>
            </a:pPr>
            <a:endParaRPr lang="pt-BR" sz="2400" dirty="0"/>
          </a:p>
          <a:p>
            <a:pPr lvl="0">
              <a:spcBef>
                <a:spcPct val="0"/>
              </a:spcBef>
              <a:defRPr/>
            </a:pPr>
            <a:r>
              <a:rPr lang="pt-BR" sz="2400" dirty="0" smtClean="0"/>
              <a:t>06 - Simulador </a:t>
            </a:r>
            <a:r>
              <a:rPr lang="pt-BR" sz="2400" dirty="0"/>
              <a:t>de circuitos </a:t>
            </a:r>
            <a:endParaRPr lang="pt-BR" sz="2400" dirty="0" smtClean="0"/>
          </a:p>
          <a:p>
            <a:pPr lvl="0">
              <a:spcBef>
                <a:spcPct val="0"/>
              </a:spcBef>
              <a:defRPr/>
            </a:pPr>
            <a:r>
              <a:rPr lang="pt-BR" sz="2400" dirty="0" smtClean="0"/>
              <a:t>lógico-digitais </a:t>
            </a:r>
            <a:r>
              <a:rPr lang="pt-BR" sz="2400" dirty="0"/>
              <a:t>(software</a:t>
            </a:r>
            <a:r>
              <a:rPr lang="pt-BR" sz="2400" dirty="0" smtClean="0"/>
              <a:t>).</a:t>
            </a:r>
            <a:endParaRPr lang="pt-BR" sz="2400" dirty="0"/>
          </a:p>
        </p:txBody>
      </p:sp>
      <p:sp>
        <p:nvSpPr>
          <p:cNvPr id="27"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Tree>
    <p:extLst>
      <p:ext uri="{BB962C8B-B14F-4D97-AF65-F5344CB8AC3E}">
        <p14:creationId xmlns:p14="http://schemas.microsoft.com/office/powerpoint/2010/main" val="17911100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pPr fontAlgn="base"/>
            <a:r>
              <a:rPr lang="pt-BR" sz="1400" dirty="0"/>
              <a:t>Antes de falarmos sobre complemento de dois, vamos entender como funciona o complemento de um. Neste complemento, os números são trocados, mantendo a mesma posição</a:t>
            </a:r>
            <a:r>
              <a:rPr lang="pt-BR" sz="1400" dirty="0" smtClean="0"/>
              <a:t>.</a:t>
            </a:r>
          </a:p>
          <a:p>
            <a:pPr fontAlgn="base"/>
            <a:endParaRPr lang="pt-BR" sz="1400" dirty="0"/>
          </a:p>
          <a:p>
            <a:pPr fontAlgn="base"/>
            <a:r>
              <a:rPr lang="pt-BR" sz="1400" dirty="0"/>
              <a:t>No complemento de um, onde é</a:t>
            </a:r>
            <a:r>
              <a:rPr lang="pt-BR" sz="1400" b="1" dirty="0"/>
              <a:t> zero</a:t>
            </a:r>
            <a:r>
              <a:rPr lang="pt-BR" sz="1400" dirty="0"/>
              <a:t> se torna</a:t>
            </a:r>
            <a:r>
              <a:rPr lang="pt-BR" sz="1400" b="1" dirty="0"/>
              <a:t> um</a:t>
            </a:r>
            <a:r>
              <a:rPr lang="pt-BR" sz="1400" dirty="0"/>
              <a:t>. E onde é </a:t>
            </a:r>
            <a:r>
              <a:rPr lang="pt-BR" sz="1400" b="1" dirty="0"/>
              <a:t>um</a:t>
            </a:r>
            <a:r>
              <a:rPr lang="pt-BR" sz="1400" dirty="0"/>
              <a:t> se torna </a:t>
            </a:r>
            <a:r>
              <a:rPr lang="pt-BR" sz="1400" b="1" dirty="0"/>
              <a:t>zero</a:t>
            </a:r>
            <a:r>
              <a:rPr lang="pt-BR" sz="1400" dirty="0"/>
              <a:t>. Observe a imagem a seguir</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r>
              <a:rPr lang="pt-BR" sz="1400" b="1" dirty="0"/>
              <a:t>Figura 5</a:t>
            </a:r>
            <a:r>
              <a:rPr lang="pt-BR" sz="1400" dirty="0"/>
              <a:t>. Aritmética binária.</a:t>
            </a:r>
          </a:p>
          <a:p>
            <a:endParaRPr lang="pt-BR" sz="1400" dirty="0" smtClean="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dirty="0" smtClean="0"/>
                <a:t>                                                     Complemento de um</a:t>
              </a:r>
              <a:endParaRPr lang="pt-BR" b="1"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3" name="Grupo 2"/>
          <p:cNvGrpSpPr/>
          <p:nvPr/>
        </p:nvGrpSpPr>
        <p:grpSpPr>
          <a:xfrm>
            <a:off x="303101" y="1051243"/>
            <a:ext cx="5070115" cy="380115"/>
            <a:chOff x="303101" y="1051243"/>
            <a:chExt cx="5070115" cy="380115"/>
          </a:xfrm>
        </p:grpSpPr>
        <p:sp>
          <p:nvSpPr>
            <p:cNvPr id="19" name="Retângulo de cantos arredondados 18"/>
            <p:cNvSpPr/>
            <p:nvPr/>
          </p:nvSpPr>
          <p:spPr>
            <a:xfrm>
              <a:off x="303101" y="1059557"/>
              <a:ext cx="507011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982429" y="1051243"/>
              <a:ext cx="4246772"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dirty="0"/>
                <a:t>Aritmética binária com operandos representados em complemento para dois</a:t>
              </a:r>
              <a:endParaRPr lang="pt-BR" sz="1450" dirty="0"/>
            </a:p>
          </p:txBody>
        </p:sp>
        <p:pic>
          <p:nvPicPr>
            <p:cNvPr id="24" name="Imagem 23"/>
            <p:cNvPicPr>
              <a:picLocks noChangeAspect="1"/>
            </p:cNvPicPr>
            <p:nvPr/>
          </p:nvPicPr>
          <p:blipFill>
            <a:blip r:embed="rId6"/>
            <a:stretch>
              <a:fillRect/>
            </a:stretch>
          </p:blipFill>
          <p:spPr>
            <a:xfrm>
              <a:off x="372732" y="1064975"/>
              <a:ext cx="540065" cy="358069"/>
            </a:xfrm>
            <a:prstGeom prst="rect">
              <a:avLst/>
            </a:prstGeom>
          </p:spPr>
        </p:pic>
      </p:grpSp>
      <p:pic>
        <p:nvPicPr>
          <p:cNvPr id="25" name="Imagem 24"/>
          <p:cNvPicPr>
            <a:picLocks noChangeAspect="1"/>
          </p:cNvPicPr>
          <p:nvPr/>
        </p:nvPicPr>
        <p:blipFill>
          <a:blip r:embed="rId7"/>
          <a:stretch>
            <a:fillRect/>
          </a:stretch>
        </p:blipFill>
        <p:spPr>
          <a:xfrm>
            <a:off x="428043" y="1532888"/>
            <a:ext cx="5612546" cy="310616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8" name="Imagem 7"/>
          <p:cNvPicPr>
            <a:picLocks noChangeAspect="1"/>
          </p:cNvPicPr>
          <p:nvPr/>
        </p:nvPicPr>
        <p:blipFill>
          <a:blip r:embed="rId8"/>
          <a:stretch>
            <a:fillRect/>
          </a:stretch>
        </p:blipFill>
        <p:spPr>
          <a:xfrm>
            <a:off x="428043" y="6393160"/>
            <a:ext cx="5803635" cy="2592347"/>
          </a:xfrm>
          <a:prstGeom prst="rect">
            <a:avLst/>
          </a:prstGeom>
        </p:spPr>
      </p:pic>
    </p:spTree>
    <p:extLst>
      <p:ext uri="{BB962C8B-B14F-4D97-AF65-F5344CB8AC3E}">
        <p14:creationId xmlns:p14="http://schemas.microsoft.com/office/powerpoint/2010/main" val="25379426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O complemento de dois tem uma pequena diferença, veja a seguir</a:t>
            </a:r>
            <a:r>
              <a:rPr lang="pt-BR" sz="1400" dirty="0" smtClean="0"/>
              <a:t>:</a:t>
            </a:r>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r>
              <a:rPr lang="pt-BR" sz="1400" dirty="0" smtClean="0"/>
              <a:t>No </a:t>
            </a:r>
            <a:r>
              <a:rPr lang="pt-BR" sz="1400" dirty="0"/>
              <a:t>complemento de dois, o primeiro passo é fazer a substituição dos números, mantendo na mesma posição, como no complemento um (Figura 6, a). </a:t>
            </a:r>
            <a:endParaRPr lang="pt-BR" sz="1400" dirty="0" smtClean="0"/>
          </a:p>
          <a:p>
            <a:endParaRPr lang="pt-BR" sz="1400" dirty="0"/>
          </a:p>
          <a:p>
            <a:r>
              <a:rPr lang="pt-BR" sz="1400" dirty="0" smtClean="0"/>
              <a:t>A </a:t>
            </a:r>
            <a:r>
              <a:rPr lang="pt-BR" sz="1400" dirty="0"/>
              <a:t>seguir, é acrescentado o número um ao</a:t>
            </a:r>
            <a:r>
              <a:rPr lang="pt-BR" sz="1400" b="1" dirty="0"/>
              <a:t> LSB</a:t>
            </a:r>
            <a:r>
              <a:rPr lang="pt-BR" sz="1400" dirty="0"/>
              <a:t> (b) e, por fim, chega-se ao número binário representado em complemento para 2.</a:t>
            </a:r>
            <a:endParaRPr lang="pt-BR" sz="1400" dirty="0" smtClean="0"/>
          </a:p>
          <a:p>
            <a:endParaRPr lang="pt-BR" sz="1400" dirty="0"/>
          </a:p>
          <a:p>
            <a:endParaRPr lang="pt-BR" sz="1400" dirty="0" smtClean="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dirty="0" smtClean="0"/>
                <a:t>                                                     Complemento de dois</a:t>
              </a:r>
              <a:endParaRPr lang="pt-BR" b="1"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3" name="Grupo 2"/>
          <p:cNvGrpSpPr/>
          <p:nvPr/>
        </p:nvGrpSpPr>
        <p:grpSpPr>
          <a:xfrm>
            <a:off x="303101" y="1051243"/>
            <a:ext cx="5070115" cy="380115"/>
            <a:chOff x="303101" y="1051243"/>
            <a:chExt cx="5070115" cy="380115"/>
          </a:xfrm>
        </p:grpSpPr>
        <p:sp>
          <p:nvSpPr>
            <p:cNvPr id="19" name="Retângulo de cantos arredondados 18"/>
            <p:cNvSpPr/>
            <p:nvPr/>
          </p:nvSpPr>
          <p:spPr>
            <a:xfrm>
              <a:off x="303101" y="1059557"/>
              <a:ext cx="507011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982429" y="1051243"/>
              <a:ext cx="4246772"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dirty="0"/>
                <a:t>Aritmética binária com operandos representados em complemento para dois</a:t>
              </a:r>
              <a:endParaRPr lang="pt-BR" sz="1450" dirty="0"/>
            </a:p>
          </p:txBody>
        </p:sp>
        <p:pic>
          <p:nvPicPr>
            <p:cNvPr id="24" name="Imagem 23"/>
            <p:cNvPicPr>
              <a:picLocks noChangeAspect="1"/>
            </p:cNvPicPr>
            <p:nvPr/>
          </p:nvPicPr>
          <p:blipFill>
            <a:blip r:embed="rId6"/>
            <a:stretch>
              <a:fillRect/>
            </a:stretch>
          </p:blipFill>
          <p:spPr>
            <a:xfrm>
              <a:off x="372732" y="1064975"/>
              <a:ext cx="540065" cy="358069"/>
            </a:xfrm>
            <a:prstGeom prst="rect">
              <a:avLst/>
            </a:prstGeom>
          </p:spPr>
        </p:pic>
      </p:grpSp>
      <p:pic>
        <p:nvPicPr>
          <p:cNvPr id="2" name="Imagem 1"/>
          <p:cNvPicPr>
            <a:picLocks noChangeAspect="1"/>
          </p:cNvPicPr>
          <p:nvPr/>
        </p:nvPicPr>
        <p:blipFill>
          <a:blip r:embed="rId7"/>
          <a:stretch>
            <a:fillRect/>
          </a:stretch>
        </p:blipFill>
        <p:spPr>
          <a:xfrm>
            <a:off x="405301" y="2144688"/>
            <a:ext cx="5786842" cy="5235073"/>
          </a:xfrm>
          <a:prstGeom prst="rect">
            <a:avLst/>
          </a:prstGeom>
        </p:spPr>
      </p:pic>
    </p:spTree>
    <p:extLst>
      <p:ext uri="{BB962C8B-B14F-4D97-AF65-F5344CB8AC3E}">
        <p14:creationId xmlns:p14="http://schemas.microsoft.com/office/powerpoint/2010/main" val="8066957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smtClean="0"/>
          </a:p>
          <a:p>
            <a:endParaRPr lang="pt-BR" sz="1400" dirty="0"/>
          </a:p>
          <a:p>
            <a:endParaRPr lang="pt-BR" sz="1400" dirty="0" smtClean="0"/>
          </a:p>
          <a:p>
            <a:r>
              <a:rPr lang="pt-BR" sz="1400" dirty="0"/>
              <a:t>Como já sabemos, o sistema decimal utiliza os números de 0 a 9. No sistema binário, as possibilidades de soma são somente 0 e 1, por isso a forma de executar as operações é diferente. Veja um exemplo de soma em decimal e binário: </a:t>
            </a:r>
            <a:endParaRPr lang="pt-BR" sz="1400" dirty="0" smtClean="0"/>
          </a:p>
          <a:p>
            <a:endParaRPr lang="pt-BR" sz="1400" dirty="0"/>
          </a:p>
          <a:p>
            <a:endParaRPr lang="pt-BR" sz="1400" dirty="0" smtClean="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Soma</a:t>
              </a:r>
              <a:endParaRPr lang="pt-BR" b="1"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3" name="Grupo 2"/>
          <p:cNvGrpSpPr/>
          <p:nvPr/>
        </p:nvGrpSpPr>
        <p:grpSpPr>
          <a:xfrm>
            <a:off x="303101" y="1051243"/>
            <a:ext cx="5070115" cy="380115"/>
            <a:chOff x="303101" y="1051243"/>
            <a:chExt cx="5070115" cy="380115"/>
          </a:xfrm>
        </p:grpSpPr>
        <p:sp>
          <p:nvSpPr>
            <p:cNvPr id="19" name="Retângulo de cantos arredondados 18"/>
            <p:cNvSpPr/>
            <p:nvPr/>
          </p:nvSpPr>
          <p:spPr>
            <a:xfrm>
              <a:off x="303101" y="1059557"/>
              <a:ext cx="507011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982429" y="1051243"/>
              <a:ext cx="4246772"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dirty="0"/>
                <a:t>Aritmética binária com operandos representados em complemento para dois</a:t>
              </a:r>
              <a:endParaRPr lang="pt-BR" sz="1450" dirty="0"/>
            </a:p>
          </p:txBody>
        </p:sp>
        <p:pic>
          <p:nvPicPr>
            <p:cNvPr id="24" name="Imagem 23"/>
            <p:cNvPicPr>
              <a:picLocks noChangeAspect="1"/>
            </p:cNvPicPr>
            <p:nvPr/>
          </p:nvPicPr>
          <p:blipFill>
            <a:blip r:embed="rId6"/>
            <a:stretch>
              <a:fillRect/>
            </a:stretch>
          </p:blipFill>
          <p:spPr>
            <a:xfrm>
              <a:off x="372732" y="1064975"/>
              <a:ext cx="540065" cy="358069"/>
            </a:xfrm>
            <a:prstGeom prst="rect">
              <a:avLst/>
            </a:prstGeom>
          </p:spPr>
        </p:pic>
      </p:grpSp>
      <p:pic>
        <p:nvPicPr>
          <p:cNvPr id="4" name="Imagem 3"/>
          <p:cNvPicPr>
            <a:picLocks noChangeAspect="1"/>
          </p:cNvPicPr>
          <p:nvPr/>
        </p:nvPicPr>
        <p:blipFill>
          <a:blip r:embed="rId7"/>
          <a:stretch>
            <a:fillRect/>
          </a:stretch>
        </p:blipFill>
        <p:spPr>
          <a:xfrm>
            <a:off x="1144102" y="1639814"/>
            <a:ext cx="4327773" cy="2333188"/>
          </a:xfrm>
          <a:prstGeom prst="rect">
            <a:avLst/>
          </a:prstGeom>
        </p:spPr>
      </p:pic>
      <p:pic>
        <p:nvPicPr>
          <p:cNvPr id="7" name="Imagem 6"/>
          <p:cNvPicPr>
            <a:picLocks noChangeAspect="1"/>
          </p:cNvPicPr>
          <p:nvPr/>
        </p:nvPicPr>
        <p:blipFill>
          <a:blip r:embed="rId8"/>
          <a:stretch>
            <a:fillRect/>
          </a:stretch>
        </p:blipFill>
        <p:spPr>
          <a:xfrm>
            <a:off x="734878" y="5629137"/>
            <a:ext cx="4861385" cy="2348248"/>
          </a:xfrm>
          <a:prstGeom prst="rect">
            <a:avLst/>
          </a:prstGeom>
        </p:spPr>
      </p:pic>
    </p:spTree>
    <p:extLst>
      <p:ext uri="{BB962C8B-B14F-4D97-AF65-F5344CB8AC3E}">
        <p14:creationId xmlns:p14="http://schemas.microsoft.com/office/powerpoint/2010/main" val="7629463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Para iniciarmos os cálculos, é importante aprender como os números binários podem ser somados. Observe a Figura 7</a:t>
            </a:r>
            <a:r>
              <a:rPr lang="pt-BR" sz="1400" dirty="0" smtClean="0"/>
              <a:t>.</a:t>
            </a:r>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r>
              <a:rPr lang="pt-BR" sz="1400" dirty="0"/>
              <a:t>Assim como na soma de números decimais, nos números binários também colocamos um número embaixo do outro e, assim, começamos o cálculo da direita para esquerda. </a:t>
            </a:r>
            <a:endParaRPr lang="pt-BR" sz="1400" dirty="0" smtClean="0"/>
          </a:p>
          <a:p>
            <a:endParaRPr lang="pt-BR" sz="1400" dirty="0"/>
          </a:p>
          <a:p>
            <a:endParaRPr lang="pt-BR" sz="1400" dirty="0" smtClean="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Soma</a:t>
              </a:r>
              <a:endParaRPr lang="pt-BR" b="1"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3" name="Grupo 2"/>
          <p:cNvGrpSpPr/>
          <p:nvPr/>
        </p:nvGrpSpPr>
        <p:grpSpPr>
          <a:xfrm>
            <a:off x="303101" y="1051243"/>
            <a:ext cx="5070115" cy="380115"/>
            <a:chOff x="303101" y="1051243"/>
            <a:chExt cx="5070115" cy="380115"/>
          </a:xfrm>
        </p:grpSpPr>
        <p:sp>
          <p:nvSpPr>
            <p:cNvPr id="19" name="Retângulo de cantos arredondados 18"/>
            <p:cNvSpPr/>
            <p:nvPr/>
          </p:nvSpPr>
          <p:spPr>
            <a:xfrm>
              <a:off x="303101" y="1059557"/>
              <a:ext cx="507011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982429" y="1051243"/>
              <a:ext cx="4246772"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dirty="0"/>
                <a:t>Aritmética binária com operandos representados em complemento para dois</a:t>
              </a:r>
              <a:endParaRPr lang="pt-BR" sz="1450" dirty="0"/>
            </a:p>
          </p:txBody>
        </p:sp>
        <p:pic>
          <p:nvPicPr>
            <p:cNvPr id="24" name="Imagem 23"/>
            <p:cNvPicPr>
              <a:picLocks noChangeAspect="1"/>
            </p:cNvPicPr>
            <p:nvPr/>
          </p:nvPicPr>
          <p:blipFill>
            <a:blip r:embed="rId6"/>
            <a:stretch>
              <a:fillRect/>
            </a:stretch>
          </p:blipFill>
          <p:spPr>
            <a:xfrm>
              <a:off x="372732" y="1064975"/>
              <a:ext cx="540065" cy="358069"/>
            </a:xfrm>
            <a:prstGeom prst="rect">
              <a:avLst/>
            </a:prstGeom>
          </p:spPr>
        </p:pic>
      </p:grpSp>
      <p:pic>
        <p:nvPicPr>
          <p:cNvPr id="2" name="Imagem 1"/>
          <p:cNvPicPr>
            <a:picLocks noChangeAspect="1"/>
          </p:cNvPicPr>
          <p:nvPr/>
        </p:nvPicPr>
        <p:blipFill>
          <a:blip r:embed="rId7"/>
          <a:stretch>
            <a:fillRect/>
          </a:stretch>
        </p:blipFill>
        <p:spPr>
          <a:xfrm>
            <a:off x="660539" y="2576736"/>
            <a:ext cx="5313491" cy="4143298"/>
          </a:xfrm>
          <a:prstGeom prst="rect">
            <a:avLst/>
          </a:prstGeom>
        </p:spPr>
      </p:pic>
    </p:spTree>
    <p:extLst>
      <p:ext uri="{BB962C8B-B14F-4D97-AF65-F5344CB8AC3E}">
        <p14:creationId xmlns:p14="http://schemas.microsoft.com/office/powerpoint/2010/main" val="39713742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Os </a:t>
            </a:r>
            <a:r>
              <a:rPr lang="pt-BR" sz="1400" dirty="0"/>
              <a:t>números que sobram devem ser somados com o da posição seguinte</a:t>
            </a:r>
            <a:r>
              <a:rPr lang="pt-BR" sz="1400" dirty="0" smtClean="0"/>
              <a:t>:</a:t>
            </a:r>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r>
              <a:rPr lang="pt-BR" sz="1400" b="1" dirty="0"/>
              <a:t>Figura 8</a:t>
            </a:r>
            <a:r>
              <a:rPr lang="pt-BR" sz="1400" dirty="0"/>
              <a:t>. A soma em números binários</a:t>
            </a:r>
            <a:r>
              <a:rPr lang="pt-BR" sz="1400" dirty="0" smtClean="0"/>
              <a:t>.</a:t>
            </a:r>
          </a:p>
          <a:p>
            <a:endParaRPr lang="pt-BR" sz="1400" dirty="0"/>
          </a:p>
          <a:p>
            <a:endParaRPr lang="pt-BR" sz="1400" dirty="0" smtClean="0"/>
          </a:p>
          <a:p>
            <a:r>
              <a:rPr lang="pt-BR" sz="1400" dirty="0"/>
              <a:t>O cálculo deve iniciar sempre da direita para a esquerda (a). </a:t>
            </a:r>
            <a:endParaRPr lang="pt-BR" sz="1400" dirty="0" smtClean="0"/>
          </a:p>
          <a:p>
            <a:endParaRPr lang="pt-BR" sz="1400" dirty="0"/>
          </a:p>
          <a:p>
            <a:r>
              <a:rPr lang="pt-BR" sz="1400" dirty="0" smtClean="0"/>
              <a:t>Quando </a:t>
            </a:r>
            <a:r>
              <a:rPr lang="pt-BR" sz="1400" dirty="0"/>
              <a:t>no resultado sobra 1, o número deve ser somado com a próxima posição (b). </a:t>
            </a:r>
            <a:endParaRPr lang="pt-BR" sz="1400" dirty="0" smtClean="0"/>
          </a:p>
          <a:p>
            <a:endParaRPr lang="pt-BR" sz="1400" dirty="0"/>
          </a:p>
          <a:p>
            <a:r>
              <a:rPr lang="pt-BR" sz="1400" dirty="0" smtClean="0"/>
              <a:t>No </a:t>
            </a:r>
            <a:r>
              <a:rPr lang="pt-BR" sz="1400" dirty="0"/>
              <a:t>nosso cálculo, somamos os números 5 e 4 em binário e o resultado foi 9, ou seja, 1001.</a:t>
            </a:r>
            <a:endParaRPr lang="pt-BR" sz="1400" dirty="0" smtClean="0"/>
          </a:p>
          <a:p>
            <a:endParaRPr lang="pt-BR" sz="1400" dirty="0"/>
          </a:p>
          <a:p>
            <a:endParaRPr lang="pt-BR" sz="1400" dirty="0" smtClean="0"/>
          </a:p>
          <a:p>
            <a:endParaRPr lang="pt-BR" sz="1400" dirty="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a:p>
          <a:p>
            <a:endParaRPr lang="pt-BR" sz="1400" dirty="0" smtClean="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Soma</a:t>
              </a:r>
              <a:endParaRPr lang="pt-BR" b="1"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3" name="Grupo 2"/>
          <p:cNvGrpSpPr/>
          <p:nvPr/>
        </p:nvGrpSpPr>
        <p:grpSpPr>
          <a:xfrm>
            <a:off x="303101" y="1051243"/>
            <a:ext cx="5070115" cy="380115"/>
            <a:chOff x="303101" y="1051243"/>
            <a:chExt cx="5070115" cy="380115"/>
          </a:xfrm>
        </p:grpSpPr>
        <p:sp>
          <p:nvSpPr>
            <p:cNvPr id="19" name="Retângulo de cantos arredondados 18"/>
            <p:cNvSpPr/>
            <p:nvPr/>
          </p:nvSpPr>
          <p:spPr>
            <a:xfrm>
              <a:off x="303101" y="1059557"/>
              <a:ext cx="507011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982429" y="1051243"/>
              <a:ext cx="4246772"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dirty="0"/>
                <a:t>Aritmética binária com operandos representados em complemento para dois</a:t>
              </a:r>
              <a:endParaRPr lang="pt-BR" sz="1450" dirty="0"/>
            </a:p>
          </p:txBody>
        </p:sp>
        <p:pic>
          <p:nvPicPr>
            <p:cNvPr id="24" name="Imagem 23"/>
            <p:cNvPicPr>
              <a:picLocks noChangeAspect="1"/>
            </p:cNvPicPr>
            <p:nvPr/>
          </p:nvPicPr>
          <p:blipFill>
            <a:blip r:embed="rId6"/>
            <a:stretch>
              <a:fillRect/>
            </a:stretch>
          </p:blipFill>
          <p:spPr>
            <a:xfrm>
              <a:off x="372732" y="1064975"/>
              <a:ext cx="540065" cy="358069"/>
            </a:xfrm>
            <a:prstGeom prst="rect">
              <a:avLst/>
            </a:prstGeom>
          </p:spPr>
        </p:pic>
      </p:grpSp>
      <p:pic>
        <p:nvPicPr>
          <p:cNvPr id="4" name="Imagem 3"/>
          <p:cNvPicPr>
            <a:picLocks noChangeAspect="1"/>
          </p:cNvPicPr>
          <p:nvPr/>
        </p:nvPicPr>
        <p:blipFill>
          <a:blip r:embed="rId7"/>
          <a:stretch>
            <a:fillRect/>
          </a:stretch>
        </p:blipFill>
        <p:spPr>
          <a:xfrm>
            <a:off x="489334" y="2212525"/>
            <a:ext cx="5655901" cy="3388547"/>
          </a:xfrm>
          <a:prstGeom prst="rect">
            <a:avLst/>
          </a:prstGeom>
        </p:spPr>
      </p:pic>
    </p:spTree>
    <p:extLst>
      <p:ext uri="{BB962C8B-B14F-4D97-AF65-F5344CB8AC3E}">
        <p14:creationId xmlns:p14="http://schemas.microsoft.com/office/powerpoint/2010/main" val="61276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Para a subtração vamos utilizar a Figura 9</a:t>
            </a:r>
            <a:r>
              <a:rPr lang="pt-BR" sz="1400" dirty="0" smtClean="0"/>
              <a:t>.</a:t>
            </a:r>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r>
              <a:rPr lang="pt-BR" sz="1400" b="1" dirty="0"/>
              <a:t>Figura 9</a:t>
            </a:r>
            <a:r>
              <a:rPr lang="pt-BR" sz="1400" dirty="0"/>
              <a:t>. Subtraindo números binários</a:t>
            </a:r>
            <a:r>
              <a:rPr lang="pt-BR" sz="1400" dirty="0" smtClean="0"/>
              <a:t>.</a:t>
            </a:r>
          </a:p>
          <a:p>
            <a:endParaRPr lang="pt-BR" sz="1400" dirty="0"/>
          </a:p>
          <a:p>
            <a:endParaRPr lang="pt-BR" sz="1400" dirty="0" smtClean="0"/>
          </a:p>
          <a:p>
            <a:endParaRPr lang="pt-BR" sz="1400" dirty="0"/>
          </a:p>
          <a:p>
            <a:endParaRPr lang="pt-BR" sz="1400" dirty="0"/>
          </a:p>
          <a:p>
            <a:endParaRPr lang="pt-BR" sz="1400" dirty="0" smtClean="0"/>
          </a:p>
          <a:p>
            <a:endParaRPr lang="pt-BR" sz="1400" dirty="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a:p>
          <a:p>
            <a:endParaRPr lang="pt-BR" sz="1400" dirty="0" smtClean="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Subtração</a:t>
              </a:r>
              <a:endParaRPr lang="pt-BR" b="1"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3" name="Grupo 2"/>
          <p:cNvGrpSpPr/>
          <p:nvPr/>
        </p:nvGrpSpPr>
        <p:grpSpPr>
          <a:xfrm>
            <a:off x="303101" y="1051243"/>
            <a:ext cx="5070115" cy="380115"/>
            <a:chOff x="303101" y="1051243"/>
            <a:chExt cx="5070115" cy="380115"/>
          </a:xfrm>
        </p:grpSpPr>
        <p:sp>
          <p:nvSpPr>
            <p:cNvPr id="19" name="Retângulo de cantos arredondados 18"/>
            <p:cNvSpPr/>
            <p:nvPr/>
          </p:nvSpPr>
          <p:spPr>
            <a:xfrm>
              <a:off x="303101" y="1059557"/>
              <a:ext cx="507011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982429" y="1051243"/>
              <a:ext cx="4246772"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dirty="0"/>
                <a:t>Aritmética binária com operandos representados em complemento para dois</a:t>
              </a:r>
              <a:endParaRPr lang="pt-BR" sz="1450" dirty="0"/>
            </a:p>
          </p:txBody>
        </p:sp>
        <p:pic>
          <p:nvPicPr>
            <p:cNvPr id="24" name="Imagem 23"/>
            <p:cNvPicPr>
              <a:picLocks noChangeAspect="1"/>
            </p:cNvPicPr>
            <p:nvPr/>
          </p:nvPicPr>
          <p:blipFill>
            <a:blip r:embed="rId6"/>
            <a:stretch>
              <a:fillRect/>
            </a:stretch>
          </p:blipFill>
          <p:spPr>
            <a:xfrm>
              <a:off x="372732" y="1064975"/>
              <a:ext cx="540065" cy="358069"/>
            </a:xfrm>
            <a:prstGeom prst="rect">
              <a:avLst/>
            </a:prstGeom>
          </p:spPr>
        </p:pic>
      </p:grpSp>
      <p:pic>
        <p:nvPicPr>
          <p:cNvPr id="2" name="Imagem 1"/>
          <p:cNvPicPr>
            <a:picLocks noChangeAspect="1"/>
          </p:cNvPicPr>
          <p:nvPr/>
        </p:nvPicPr>
        <p:blipFill>
          <a:blip r:embed="rId7"/>
          <a:stretch>
            <a:fillRect/>
          </a:stretch>
        </p:blipFill>
        <p:spPr>
          <a:xfrm>
            <a:off x="1065317" y="2333358"/>
            <a:ext cx="4632082" cy="3627754"/>
          </a:xfrm>
          <a:prstGeom prst="rect">
            <a:avLst/>
          </a:prstGeom>
        </p:spPr>
      </p:pic>
    </p:spTree>
    <p:extLst>
      <p:ext uri="{BB962C8B-B14F-4D97-AF65-F5344CB8AC3E}">
        <p14:creationId xmlns:p14="http://schemas.microsoft.com/office/powerpoint/2010/main" val="17654732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Vamos realizar uma subtração utilizando o cálculo </a:t>
            </a:r>
            <a:r>
              <a:rPr lang="pt-BR" sz="1400" b="1" dirty="0"/>
              <a:t>5 - 4 = 1</a:t>
            </a:r>
            <a:r>
              <a:rPr lang="pt-BR" sz="1400" dirty="0"/>
              <a:t> em binário. Observe a Figura 10</a:t>
            </a:r>
            <a:r>
              <a:rPr lang="pt-BR" sz="1400" dirty="0" smtClean="0"/>
              <a:t>.</a:t>
            </a:r>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r>
              <a:rPr lang="pt-BR" sz="1400" b="1" dirty="0"/>
              <a:t>Figura 10</a:t>
            </a:r>
            <a:r>
              <a:rPr lang="pt-BR" sz="1400" dirty="0"/>
              <a:t>. Subtração em números binários.</a:t>
            </a:r>
            <a:endParaRPr lang="pt-BR" sz="1400" dirty="0"/>
          </a:p>
          <a:p>
            <a:endParaRPr lang="pt-BR" sz="1400" dirty="0"/>
          </a:p>
          <a:p>
            <a:endParaRPr lang="pt-BR" sz="1400" dirty="0" smtClean="0"/>
          </a:p>
          <a:p>
            <a:endParaRPr lang="pt-BR" sz="1400" dirty="0"/>
          </a:p>
          <a:p>
            <a:endParaRPr lang="pt-BR" sz="1400" dirty="0"/>
          </a:p>
          <a:p>
            <a:endParaRPr lang="pt-BR" sz="1400" dirty="0" smtClean="0"/>
          </a:p>
          <a:p>
            <a:endParaRPr lang="pt-BR" sz="1400" dirty="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a:p>
          <a:p>
            <a:endParaRPr lang="pt-BR" sz="1400" dirty="0" smtClean="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Subtração</a:t>
              </a:r>
              <a:endParaRPr lang="pt-BR" b="1"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3" name="Grupo 2"/>
          <p:cNvGrpSpPr/>
          <p:nvPr/>
        </p:nvGrpSpPr>
        <p:grpSpPr>
          <a:xfrm>
            <a:off x="303101" y="1051243"/>
            <a:ext cx="5070115" cy="380115"/>
            <a:chOff x="303101" y="1051243"/>
            <a:chExt cx="5070115" cy="380115"/>
          </a:xfrm>
        </p:grpSpPr>
        <p:sp>
          <p:nvSpPr>
            <p:cNvPr id="19" name="Retângulo de cantos arredondados 18"/>
            <p:cNvSpPr/>
            <p:nvPr/>
          </p:nvSpPr>
          <p:spPr>
            <a:xfrm>
              <a:off x="303101" y="1059557"/>
              <a:ext cx="507011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982429" y="1051243"/>
              <a:ext cx="4246772"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dirty="0"/>
                <a:t>Aritmética binária com operandos representados em complemento para dois</a:t>
              </a:r>
              <a:endParaRPr lang="pt-BR" sz="1450" dirty="0"/>
            </a:p>
          </p:txBody>
        </p:sp>
        <p:pic>
          <p:nvPicPr>
            <p:cNvPr id="24" name="Imagem 23"/>
            <p:cNvPicPr>
              <a:picLocks noChangeAspect="1"/>
            </p:cNvPicPr>
            <p:nvPr/>
          </p:nvPicPr>
          <p:blipFill>
            <a:blip r:embed="rId6"/>
            <a:stretch>
              <a:fillRect/>
            </a:stretch>
          </p:blipFill>
          <p:spPr>
            <a:xfrm>
              <a:off x="372732" y="1064975"/>
              <a:ext cx="540065" cy="358069"/>
            </a:xfrm>
            <a:prstGeom prst="rect">
              <a:avLst/>
            </a:prstGeom>
          </p:spPr>
        </p:pic>
      </p:grpSp>
      <p:pic>
        <p:nvPicPr>
          <p:cNvPr id="4" name="Imagem 3"/>
          <p:cNvPicPr>
            <a:picLocks noChangeAspect="1"/>
          </p:cNvPicPr>
          <p:nvPr/>
        </p:nvPicPr>
        <p:blipFill>
          <a:blip r:embed="rId7"/>
          <a:stretch>
            <a:fillRect/>
          </a:stretch>
        </p:blipFill>
        <p:spPr>
          <a:xfrm>
            <a:off x="802213" y="2334578"/>
            <a:ext cx="5030143" cy="3212622"/>
          </a:xfrm>
          <a:prstGeom prst="rect">
            <a:avLst/>
          </a:prstGeom>
        </p:spPr>
      </p:pic>
    </p:spTree>
    <p:extLst>
      <p:ext uri="{BB962C8B-B14F-4D97-AF65-F5344CB8AC3E}">
        <p14:creationId xmlns:p14="http://schemas.microsoft.com/office/powerpoint/2010/main" val="34485682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6" name="Retângulo 5"/>
          <p:cNvSpPr/>
          <p:nvPr/>
        </p:nvSpPr>
        <p:spPr>
          <a:xfrm>
            <a:off x="5375764" y="2663451"/>
            <a:ext cx="1003095" cy="369332"/>
          </a:xfrm>
          <a:prstGeom prst="rect">
            <a:avLst/>
          </a:prstGeom>
        </p:spPr>
        <p:txBody>
          <a:bodyPr wrap="none">
            <a:spAutoFit/>
          </a:bodyPr>
          <a:lstStyle/>
          <a:p>
            <a:r>
              <a:rPr lang="pt-BR" b="1" dirty="0" smtClean="0"/>
              <a:t>Exemplo</a:t>
            </a:r>
            <a:endParaRPr lang="pt-BR" b="1" dirty="0"/>
          </a:p>
        </p:txBody>
      </p:sp>
      <p:pic>
        <p:nvPicPr>
          <p:cNvPr id="44" name="Imagem 43"/>
          <p:cNvPicPr>
            <a:picLocks noChangeAspect="1"/>
          </p:cNvPicPr>
          <p:nvPr/>
        </p:nvPicPr>
        <p:blipFill>
          <a:blip r:embed="rId5"/>
          <a:stretch>
            <a:fillRect/>
          </a:stretch>
        </p:blipFill>
        <p:spPr>
          <a:xfrm>
            <a:off x="607176" y="4027000"/>
            <a:ext cx="5395495" cy="34852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
        <p:nvSpPr>
          <p:cNvPr id="32" name="Retângulo de cantos arredondados 3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a:t>Subtração</a:t>
            </a:r>
            <a:endParaRPr lang="pt-BR" dirty="0"/>
          </a:p>
        </p:txBody>
      </p:sp>
      <p:pic>
        <p:nvPicPr>
          <p:cNvPr id="4" name="Imagem 3"/>
          <p:cNvPicPr>
            <a:picLocks noChangeAspect="1"/>
          </p:cNvPicPr>
          <p:nvPr/>
        </p:nvPicPr>
        <p:blipFill>
          <a:blip r:embed="rId6"/>
          <a:stretch>
            <a:fillRect/>
          </a:stretch>
        </p:blipFill>
        <p:spPr>
          <a:xfrm>
            <a:off x="3143407" y="1225280"/>
            <a:ext cx="3714593" cy="1548751"/>
          </a:xfrm>
          <a:prstGeom prst="rect">
            <a:avLst/>
          </a:prstGeom>
        </p:spPr>
      </p:pic>
      <p:sp>
        <p:nvSpPr>
          <p:cNvPr id="28" name="Retângulo de cantos arredondados 27"/>
          <p:cNvSpPr/>
          <p:nvPr/>
        </p:nvSpPr>
        <p:spPr>
          <a:xfrm flipH="1">
            <a:off x="285728" y="1477012"/>
            <a:ext cx="6070985" cy="8084500"/>
          </a:xfrm>
          <a:custGeom>
            <a:avLst/>
            <a:gdLst>
              <a:gd name="connsiteX0" fmla="*/ 0 w 6063113"/>
              <a:gd name="connsiteY0" fmla="*/ 1010539 h 7537182"/>
              <a:gd name="connsiteX1" fmla="*/ 1010539 w 6063113"/>
              <a:gd name="connsiteY1" fmla="*/ 0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010539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010539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791124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791124 h 7537182"/>
              <a:gd name="connsiteX0" fmla="*/ 0 w 6063113"/>
              <a:gd name="connsiteY0" fmla="*/ 1791124 h 7537182"/>
              <a:gd name="connsiteX1" fmla="*/ 1345075 w 6063113"/>
              <a:gd name="connsiteY1" fmla="*/ 1115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791124 h 7537182"/>
              <a:gd name="connsiteX0" fmla="*/ 0 w 6063159"/>
              <a:gd name="connsiteY0" fmla="*/ 1779973 h 7526031"/>
              <a:gd name="connsiteX1" fmla="*/ 1345075 w 6063159"/>
              <a:gd name="connsiteY1" fmla="*/ 0 h 7526031"/>
              <a:gd name="connsiteX2" fmla="*/ 5520925 w 6063159"/>
              <a:gd name="connsiteY2" fmla="*/ 11152 h 7526031"/>
              <a:gd name="connsiteX3" fmla="*/ 6063113 w 6063159"/>
              <a:gd name="connsiteY3" fmla="*/ 999388 h 7526031"/>
              <a:gd name="connsiteX4" fmla="*/ 6063113 w 6063159"/>
              <a:gd name="connsiteY4" fmla="*/ 6515492 h 7526031"/>
              <a:gd name="connsiteX5" fmla="*/ 5052574 w 6063159"/>
              <a:gd name="connsiteY5" fmla="*/ 7526031 h 7526031"/>
              <a:gd name="connsiteX6" fmla="*/ 1010539 w 6063159"/>
              <a:gd name="connsiteY6" fmla="*/ 7526031 h 7526031"/>
              <a:gd name="connsiteX7" fmla="*/ 0 w 6063159"/>
              <a:gd name="connsiteY7" fmla="*/ 6515492 h 7526031"/>
              <a:gd name="connsiteX8" fmla="*/ 0 w 6063159"/>
              <a:gd name="connsiteY8" fmla="*/ 1779973 h 7526031"/>
              <a:gd name="connsiteX0" fmla="*/ 0 w 6069432"/>
              <a:gd name="connsiteY0" fmla="*/ 1797417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797417 h 7543475"/>
              <a:gd name="connsiteX0" fmla="*/ 0 w 6069432"/>
              <a:gd name="connsiteY0" fmla="*/ 1574393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574393 h 7543475"/>
              <a:gd name="connsiteX0" fmla="*/ 0 w 6069432"/>
              <a:gd name="connsiteY0" fmla="*/ 1574393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574393 h 7543475"/>
              <a:gd name="connsiteX0" fmla="*/ 0 w 6090466"/>
              <a:gd name="connsiteY0" fmla="*/ 1563668 h 7532750"/>
              <a:gd name="connsiteX1" fmla="*/ 1345075 w 6090466"/>
              <a:gd name="connsiteY1" fmla="*/ 6719 h 7532750"/>
              <a:gd name="connsiteX2" fmla="*/ 5610135 w 6090466"/>
              <a:gd name="connsiteY2" fmla="*/ 29022 h 7532750"/>
              <a:gd name="connsiteX3" fmla="*/ 6063113 w 6090466"/>
              <a:gd name="connsiteY3" fmla="*/ 1006107 h 7532750"/>
              <a:gd name="connsiteX4" fmla="*/ 6063113 w 6090466"/>
              <a:gd name="connsiteY4" fmla="*/ 6522211 h 7532750"/>
              <a:gd name="connsiteX5" fmla="*/ 5052574 w 6090466"/>
              <a:gd name="connsiteY5" fmla="*/ 7532750 h 7532750"/>
              <a:gd name="connsiteX6" fmla="*/ 1010539 w 6090466"/>
              <a:gd name="connsiteY6" fmla="*/ 7532750 h 7532750"/>
              <a:gd name="connsiteX7" fmla="*/ 0 w 6090466"/>
              <a:gd name="connsiteY7" fmla="*/ 6522211 h 7532750"/>
              <a:gd name="connsiteX8" fmla="*/ 0 w 6090466"/>
              <a:gd name="connsiteY8" fmla="*/ 1563668 h 7532750"/>
              <a:gd name="connsiteX0" fmla="*/ 0 w 6070984"/>
              <a:gd name="connsiteY0" fmla="*/ 1556949 h 7526031"/>
              <a:gd name="connsiteX1" fmla="*/ 1345075 w 6070984"/>
              <a:gd name="connsiteY1" fmla="*/ 0 h 7526031"/>
              <a:gd name="connsiteX2" fmla="*/ 5610135 w 6070984"/>
              <a:gd name="connsiteY2" fmla="*/ 22303 h 7526031"/>
              <a:gd name="connsiteX3" fmla="*/ 6063113 w 6070984"/>
              <a:gd name="connsiteY3" fmla="*/ 999388 h 7526031"/>
              <a:gd name="connsiteX4" fmla="*/ 6063113 w 6070984"/>
              <a:gd name="connsiteY4" fmla="*/ 6515492 h 7526031"/>
              <a:gd name="connsiteX5" fmla="*/ 5052574 w 6070984"/>
              <a:gd name="connsiteY5" fmla="*/ 7526031 h 7526031"/>
              <a:gd name="connsiteX6" fmla="*/ 1010539 w 6070984"/>
              <a:gd name="connsiteY6" fmla="*/ 7526031 h 7526031"/>
              <a:gd name="connsiteX7" fmla="*/ 0 w 6070984"/>
              <a:gd name="connsiteY7" fmla="*/ 6515492 h 7526031"/>
              <a:gd name="connsiteX8" fmla="*/ 0 w 6070984"/>
              <a:gd name="connsiteY8" fmla="*/ 1556949 h 7526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70984" h="7526031">
                <a:moveTo>
                  <a:pt x="0" y="1556949"/>
                </a:moveTo>
                <a:cubicBezTo>
                  <a:pt x="1862254" y="1511800"/>
                  <a:pt x="642004" y="635620"/>
                  <a:pt x="1345075" y="0"/>
                </a:cubicBezTo>
                <a:lnTo>
                  <a:pt x="5610135" y="22303"/>
                </a:lnTo>
                <a:cubicBezTo>
                  <a:pt x="6168239" y="-33454"/>
                  <a:pt x="6063113" y="441283"/>
                  <a:pt x="6063113" y="999388"/>
                </a:cubicBezTo>
                <a:lnTo>
                  <a:pt x="6063113" y="6515492"/>
                </a:lnTo>
                <a:cubicBezTo>
                  <a:pt x="6063113" y="7073597"/>
                  <a:pt x="5610679" y="7526031"/>
                  <a:pt x="5052574" y="7526031"/>
                </a:cubicBezTo>
                <a:lnTo>
                  <a:pt x="1010539" y="7526031"/>
                </a:lnTo>
                <a:cubicBezTo>
                  <a:pt x="452434" y="7526031"/>
                  <a:pt x="0" y="7073597"/>
                  <a:pt x="0" y="6515492"/>
                </a:cubicBezTo>
                <a:lnTo>
                  <a:pt x="0" y="1556949"/>
                </a:lnTo>
                <a:close/>
              </a:path>
            </a:pathLst>
          </a:cu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smtClean="0"/>
              <a:t>   </a:t>
            </a:r>
          </a:p>
          <a:p>
            <a:r>
              <a:rPr lang="pt-BR" sz="1400" dirty="0"/>
              <a:t>Assim como na soma, na subtração devemos iniciar da direita </a:t>
            </a:r>
            <a:endParaRPr lang="pt-BR" sz="1400" dirty="0" smtClean="0"/>
          </a:p>
          <a:p>
            <a:r>
              <a:rPr lang="pt-BR" sz="1400" dirty="0" smtClean="0"/>
              <a:t>para à esquerda </a:t>
            </a:r>
            <a:r>
              <a:rPr lang="pt-BR" sz="1400" dirty="0"/>
              <a:t>(a). </a:t>
            </a:r>
          </a:p>
          <a:p>
            <a:endParaRPr lang="pt-BR" sz="1400" dirty="0"/>
          </a:p>
          <a:p>
            <a:r>
              <a:rPr lang="pt-BR" sz="1400" dirty="0"/>
              <a:t>Se houver a necessidade de subtrair </a:t>
            </a:r>
            <a:r>
              <a:rPr lang="pt-BR" sz="1400" b="1" dirty="0"/>
              <a:t>0 - 1</a:t>
            </a:r>
            <a:r>
              <a:rPr lang="pt-BR" sz="1400" dirty="0"/>
              <a:t>, devemos tomar </a:t>
            </a:r>
            <a:endParaRPr lang="pt-BR" sz="1400" dirty="0" smtClean="0"/>
          </a:p>
          <a:p>
            <a:r>
              <a:rPr lang="pt-BR" sz="1400" dirty="0" smtClean="0"/>
              <a:t>emprestado </a:t>
            </a:r>
            <a:r>
              <a:rPr lang="pt-BR" sz="1400" dirty="0"/>
              <a:t>da próxima posição à esquerda, assim como em </a:t>
            </a:r>
            <a:endParaRPr lang="pt-BR" sz="1400" dirty="0" smtClean="0"/>
          </a:p>
          <a:p>
            <a:r>
              <a:rPr lang="pt-BR" sz="1400" dirty="0" smtClean="0"/>
              <a:t>números </a:t>
            </a:r>
            <a:r>
              <a:rPr lang="pt-BR" sz="1400" dirty="0"/>
              <a:t>decimais: </a:t>
            </a:r>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r>
              <a:rPr lang="pt-BR" sz="1400" dirty="0"/>
              <a:t> </a:t>
            </a:r>
            <a:r>
              <a:rPr lang="pt-BR" sz="1400" dirty="0" smtClean="0"/>
              <a:t>                </a:t>
            </a:r>
          </a:p>
          <a:p>
            <a:r>
              <a:rPr lang="pt-BR" sz="1400" b="1" dirty="0" smtClean="0"/>
              <a:t>Figura </a:t>
            </a:r>
            <a:r>
              <a:rPr lang="pt-BR" sz="1400" b="1" dirty="0"/>
              <a:t>11</a:t>
            </a:r>
            <a:r>
              <a:rPr lang="pt-BR" sz="1400" dirty="0"/>
              <a:t>. Subtração em números binários.</a:t>
            </a:r>
          </a:p>
          <a:p>
            <a:endParaRPr lang="pt-BR" sz="1400" dirty="0" smtClean="0"/>
          </a:p>
          <a:p>
            <a:pPr fontAlgn="base"/>
            <a:endParaRPr lang="pt-BR" sz="1400" b="1" dirty="0"/>
          </a:p>
          <a:p>
            <a:pPr fontAlgn="base"/>
            <a:endParaRPr lang="pt-BR" sz="1400" b="1" dirty="0" smtClean="0"/>
          </a:p>
          <a:p>
            <a:pPr fontAlgn="base"/>
            <a:endParaRPr lang="pt-BR" sz="1400" dirty="0"/>
          </a:p>
          <a:p>
            <a:pPr fontAlgn="base"/>
            <a:endParaRPr lang="pt-BR" sz="1400" dirty="0" smtClean="0"/>
          </a:p>
          <a:p>
            <a:pPr fontAlgn="base"/>
            <a:endParaRPr lang="pt-BR" sz="1400" dirty="0"/>
          </a:p>
          <a:p>
            <a:pPr fontAlgn="base"/>
            <a:endParaRPr lang="pt-BR" sz="1400" dirty="0"/>
          </a:p>
        </p:txBody>
      </p:sp>
      <p:pic>
        <p:nvPicPr>
          <p:cNvPr id="20" name="Imagem 19"/>
          <p:cNvPicPr>
            <a:picLocks noChangeAspect="1"/>
          </p:cNvPicPr>
          <p:nvPr/>
        </p:nvPicPr>
        <p:blipFill>
          <a:blip r:embed="rId7"/>
          <a:stretch>
            <a:fillRect/>
          </a:stretch>
        </p:blipFill>
        <p:spPr>
          <a:xfrm>
            <a:off x="854515" y="3227695"/>
            <a:ext cx="4561452" cy="4461609"/>
          </a:xfrm>
          <a:prstGeom prst="rect">
            <a:avLst/>
          </a:prstGeom>
        </p:spPr>
      </p:pic>
      <p:grpSp>
        <p:nvGrpSpPr>
          <p:cNvPr id="22" name="Grupo 21"/>
          <p:cNvGrpSpPr/>
          <p:nvPr/>
        </p:nvGrpSpPr>
        <p:grpSpPr>
          <a:xfrm>
            <a:off x="303101" y="1051243"/>
            <a:ext cx="5070115" cy="380115"/>
            <a:chOff x="303101" y="1051243"/>
            <a:chExt cx="5070115" cy="380115"/>
          </a:xfrm>
        </p:grpSpPr>
        <p:sp>
          <p:nvSpPr>
            <p:cNvPr id="25" name="Retângulo de cantos arredondados 24"/>
            <p:cNvSpPr/>
            <p:nvPr/>
          </p:nvSpPr>
          <p:spPr>
            <a:xfrm>
              <a:off x="303101" y="1059557"/>
              <a:ext cx="507011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6" name="Retângulo de cantos arredondados 25"/>
            <p:cNvSpPr/>
            <p:nvPr/>
          </p:nvSpPr>
          <p:spPr>
            <a:xfrm>
              <a:off x="982429" y="1051243"/>
              <a:ext cx="4246772"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dirty="0"/>
                <a:t>Aritmética binária com operandos representados em complemento para dois</a:t>
              </a:r>
              <a:endParaRPr lang="pt-BR" sz="1450" dirty="0"/>
            </a:p>
          </p:txBody>
        </p:sp>
        <p:pic>
          <p:nvPicPr>
            <p:cNvPr id="27" name="Imagem 26"/>
            <p:cNvPicPr>
              <a:picLocks noChangeAspect="1"/>
            </p:cNvPicPr>
            <p:nvPr/>
          </p:nvPicPr>
          <p:blipFill>
            <a:blip r:embed="rId8"/>
            <a:stretch>
              <a:fillRect/>
            </a:stretch>
          </p:blipFill>
          <p:spPr>
            <a:xfrm>
              <a:off x="372732" y="1064975"/>
              <a:ext cx="540065" cy="358069"/>
            </a:xfrm>
            <a:prstGeom prst="rect">
              <a:avLst/>
            </a:prstGeom>
          </p:spPr>
        </p:pic>
      </p:grpSp>
    </p:spTree>
    <p:extLst>
      <p:ext uri="{BB962C8B-B14F-4D97-AF65-F5344CB8AC3E}">
        <p14:creationId xmlns:p14="http://schemas.microsoft.com/office/powerpoint/2010/main" val="2534841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pPr fontAlgn="base"/>
            <a:r>
              <a:rPr lang="pt-BR" sz="1400" dirty="0"/>
              <a:t>Você deve ter notado que em alguns casos o resultado obtido está com o sinal errado. </a:t>
            </a:r>
            <a:endParaRPr lang="pt-BR" sz="1400" dirty="0" smtClean="0"/>
          </a:p>
          <a:p>
            <a:pPr fontAlgn="base"/>
            <a:endParaRPr lang="pt-BR" sz="1400" dirty="0"/>
          </a:p>
          <a:p>
            <a:pPr fontAlgn="base"/>
            <a:r>
              <a:rPr lang="pt-BR" sz="1400" dirty="0" smtClean="0"/>
              <a:t>No </a:t>
            </a:r>
            <a:r>
              <a:rPr lang="pt-BR" sz="1400" dirty="0"/>
              <a:t>sistema binário, quando o resultado é incorreto, ou a palavra possui um tamanho maior do que já está sendo utilizado, acrescenta-se um bit à esquerda. Esta ação é chamada de </a:t>
            </a:r>
            <a:r>
              <a:rPr lang="pt-BR" sz="1400" b="1" dirty="0"/>
              <a:t>overflow</a:t>
            </a:r>
            <a:r>
              <a:rPr lang="pt-BR" sz="1400" dirty="0"/>
              <a:t>, que em português significa "transbordar", "estourar". </a:t>
            </a:r>
            <a:endParaRPr lang="pt-BR" sz="1400" dirty="0" smtClean="0"/>
          </a:p>
          <a:p>
            <a:pPr fontAlgn="base"/>
            <a:endParaRPr lang="pt-BR" sz="1400" dirty="0"/>
          </a:p>
          <a:p>
            <a:pPr fontAlgn="base"/>
            <a:r>
              <a:rPr lang="pt-BR" sz="1400" dirty="0" smtClean="0"/>
              <a:t>Essa </a:t>
            </a:r>
            <a:r>
              <a:rPr lang="pt-BR" sz="1400" dirty="0"/>
              <a:t>condição de overflow acontece apenas quando somamos </a:t>
            </a:r>
            <a:r>
              <a:rPr lang="pt-BR" sz="1400" b="1" dirty="0"/>
              <a:t>dois números positivos</a:t>
            </a:r>
            <a:r>
              <a:rPr lang="pt-BR" sz="1400" dirty="0"/>
              <a:t> ou </a:t>
            </a:r>
            <a:r>
              <a:rPr lang="pt-BR" sz="1400" b="1" dirty="0"/>
              <a:t>dois números negativos</a:t>
            </a:r>
            <a:r>
              <a:rPr lang="pt-BR" sz="1400" dirty="0"/>
              <a:t>, o que sempre produz um resultado errado (CORRÊA, 2017, p. 55</a:t>
            </a:r>
            <a:r>
              <a:rPr lang="pt-BR" sz="1400" dirty="0" smtClean="0"/>
              <a:t>).</a:t>
            </a:r>
          </a:p>
          <a:p>
            <a:pPr fontAlgn="base"/>
            <a:endParaRPr lang="pt-BR" sz="1400" dirty="0"/>
          </a:p>
          <a:p>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Detecção </a:t>
              </a:r>
              <a:r>
                <a:rPr lang="pt-BR" b="1" dirty="0"/>
                <a:t>de overflow em operações de </a:t>
              </a:r>
              <a:endParaRPr lang="pt-BR" b="1" dirty="0" smtClean="0"/>
            </a:p>
            <a:p>
              <a:r>
                <a:rPr lang="pt-BR" b="1" dirty="0"/>
                <a:t> </a:t>
              </a:r>
              <a:r>
                <a:rPr lang="pt-BR" b="1" dirty="0" smtClean="0"/>
                <a:t>                                                        adição </a:t>
              </a:r>
              <a:r>
                <a:rPr lang="pt-BR" b="1" dirty="0"/>
                <a:t>e subtração em binário</a:t>
              </a:r>
              <a:endParaRPr lang="pt-BR" b="1"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3" name="Grupo 2"/>
          <p:cNvGrpSpPr/>
          <p:nvPr/>
        </p:nvGrpSpPr>
        <p:grpSpPr>
          <a:xfrm>
            <a:off x="303101" y="1051243"/>
            <a:ext cx="5070115" cy="380115"/>
            <a:chOff x="303101" y="1051243"/>
            <a:chExt cx="5070115" cy="380115"/>
          </a:xfrm>
        </p:grpSpPr>
        <p:sp>
          <p:nvSpPr>
            <p:cNvPr id="19" name="Retângulo de cantos arredondados 18"/>
            <p:cNvSpPr/>
            <p:nvPr/>
          </p:nvSpPr>
          <p:spPr>
            <a:xfrm>
              <a:off x="303101" y="1059557"/>
              <a:ext cx="507011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982429" y="1051243"/>
              <a:ext cx="4246772"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dirty="0"/>
                <a:t>Detecção de overflow em operações de adição e subtração em binário</a:t>
              </a:r>
              <a:endParaRPr lang="pt-BR" sz="1450" dirty="0"/>
            </a:p>
          </p:txBody>
        </p:sp>
        <p:pic>
          <p:nvPicPr>
            <p:cNvPr id="24" name="Imagem 23"/>
            <p:cNvPicPr>
              <a:picLocks noChangeAspect="1"/>
            </p:cNvPicPr>
            <p:nvPr/>
          </p:nvPicPr>
          <p:blipFill>
            <a:blip r:embed="rId6"/>
            <a:stretch>
              <a:fillRect/>
            </a:stretch>
          </p:blipFill>
          <p:spPr>
            <a:xfrm>
              <a:off x="372732" y="1064975"/>
              <a:ext cx="540065" cy="358069"/>
            </a:xfrm>
            <a:prstGeom prst="rect">
              <a:avLst/>
            </a:prstGeom>
          </p:spPr>
        </p:pic>
      </p:grpSp>
      <p:pic>
        <p:nvPicPr>
          <p:cNvPr id="25" name="Imagem 24"/>
          <p:cNvPicPr>
            <a:picLocks noChangeAspect="1"/>
          </p:cNvPicPr>
          <p:nvPr/>
        </p:nvPicPr>
        <p:blipFill>
          <a:blip r:embed="rId7"/>
          <a:stretch>
            <a:fillRect/>
          </a:stretch>
        </p:blipFill>
        <p:spPr>
          <a:xfrm flipV="1">
            <a:off x="600327" y="1649145"/>
            <a:ext cx="5447612" cy="30148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6038585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smtClean="0"/>
              <a:t>Para </a:t>
            </a:r>
            <a:r>
              <a:rPr lang="pt-BR" sz="1400" dirty="0"/>
              <a:t>compreender melhor o overflow, vamos analisar a Figura 12: </a:t>
            </a:r>
            <a:endParaRPr lang="pt-BR" sz="1400" dirty="0" smtClean="0"/>
          </a:p>
          <a:p>
            <a:pPr fontAlgn="base"/>
            <a:r>
              <a:rPr lang="pt-BR" sz="1400" dirty="0" smtClean="0"/>
              <a:t>a </a:t>
            </a:r>
            <a:r>
              <a:rPr lang="pt-BR" sz="1400" dirty="0"/>
              <a:t>soma dos números gera um resultado negativo (a). </a:t>
            </a:r>
            <a:endParaRPr lang="pt-BR" sz="1400" dirty="0" smtClean="0"/>
          </a:p>
          <a:p>
            <a:pPr fontAlgn="base"/>
            <a:endParaRPr lang="pt-BR" sz="1400" dirty="0"/>
          </a:p>
          <a:p>
            <a:pPr fontAlgn="base"/>
            <a:r>
              <a:rPr lang="pt-BR" sz="1400" dirty="0" smtClean="0"/>
              <a:t>Para </a:t>
            </a:r>
            <a:r>
              <a:rPr lang="pt-BR" sz="1400" dirty="0"/>
              <a:t>corrigir, o sistema acrescenta um bit à esquerda com o sinal correto, nesse caso, sinal positivo (b). Por fim, temos a palavra correta (c</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r>
              <a:rPr lang="pt-BR" sz="1400" b="1" dirty="0"/>
              <a:t>Figura 12</a:t>
            </a:r>
            <a:r>
              <a:rPr lang="pt-BR" sz="1400" dirty="0"/>
              <a:t>. Overflow em operações de adição e subtração binárias.</a:t>
            </a:r>
          </a:p>
          <a:p>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Detecção </a:t>
              </a:r>
              <a:r>
                <a:rPr lang="pt-BR" b="1" dirty="0"/>
                <a:t>de overflow em operações de </a:t>
              </a:r>
              <a:endParaRPr lang="pt-BR" b="1" dirty="0" smtClean="0"/>
            </a:p>
            <a:p>
              <a:r>
                <a:rPr lang="pt-BR" b="1" dirty="0"/>
                <a:t> </a:t>
              </a:r>
              <a:r>
                <a:rPr lang="pt-BR" b="1" dirty="0" smtClean="0"/>
                <a:t>                                                        adição </a:t>
              </a:r>
              <a:r>
                <a:rPr lang="pt-BR" b="1" dirty="0"/>
                <a:t>e subtração em binário</a:t>
              </a:r>
              <a:endParaRPr lang="pt-BR" b="1"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grpSp>
        <p:nvGrpSpPr>
          <p:cNvPr id="3" name="Grupo 2"/>
          <p:cNvGrpSpPr/>
          <p:nvPr/>
        </p:nvGrpSpPr>
        <p:grpSpPr>
          <a:xfrm>
            <a:off x="303101" y="1051243"/>
            <a:ext cx="5070115" cy="380115"/>
            <a:chOff x="303101" y="1051243"/>
            <a:chExt cx="5070115" cy="380115"/>
          </a:xfrm>
        </p:grpSpPr>
        <p:sp>
          <p:nvSpPr>
            <p:cNvPr id="19" name="Retângulo de cantos arredondados 18"/>
            <p:cNvSpPr/>
            <p:nvPr/>
          </p:nvSpPr>
          <p:spPr>
            <a:xfrm>
              <a:off x="303101" y="1059557"/>
              <a:ext cx="507011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982429" y="1051243"/>
              <a:ext cx="4246772"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450" dirty="0"/>
                <a:t>Detecção de overflow em operações de adição e subtração em binário</a:t>
              </a:r>
              <a:endParaRPr lang="pt-BR" sz="1450" dirty="0"/>
            </a:p>
          </p:txBody>
        </p:sp>
        <p:pic>
          <p:nvPicPr>
            <p:cNvPr id="24" name="Imagem 23"/>
            <p:cNvPicPr>
              <a:picLocks noChangeAspect="1"/>
            </p:cNvPicPr>
            <p:nvPr/>
          </p:nvPicPr>
          <p:blipFill>
            <a:blip r:embed="rId6"/>
            <a:stretch>
              <a:fillRect/>
            </a:stretch>
          </p:blipFill>
          <p:spPr>
            <a:xfrm>
              <a:off x="372732" y="1064975"/>
              <a:ext cx="540065" cy="358069"/>
            </a:xfrm>
            <a:prstGeom prst="rect">
              <a:avLst/>
            </a:prstGeom>
          </p:spPr>
        </p:pic>
      </p:grpSp>
      <p:pic>
        <p:nvPicPr>
          <p:cNvPr id="2" name="Imagem 1"/>
          <p:cNvPicPr>
            <a:picLocks noChangeAspect="1"/>
          </p:cNvPicPr>
          <p:nvPr/>
        </p:nvPicPr>
        <p:blipFill>
          <a:blip r:embed="rId7"/>
          <a:stretch>
            <a:fillRect/>
          </a:stretch>
        </p:blipFill>
        <p:spPr>
          <a:xfrm>
            <a:off x="801235" y="3080792"/>
            <a:ext cx="4997928" cy="3275261"/>
          </a:xfrm>
          <a:prstGeom prst="rect">
            <a:avLst/>
          </a:prstGeom>
        </p:spPr>
      </p:pic>
    </p:spTree>
    <p:extLst>
      <p:ext uri="{BB962C8B-B14F-4D97-AF65-F5344CB8AC3E}">
        <p14:creationId xmlns:p14="http://schemas.microsoft.com/office/powerpoint/2010/main" val="5749655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p:cNvSpPr txBox="1">
            <a:spLocks/>
          </p:cNvSpPr>
          <p:nvPr/>
        </p:nvSpPr>
        <p:spPr>
          <a:xfrm>
            <a:off x="428604" y="1023910"/>
            <a:ext cx="6286544" cy="8358246"/>
          </a:xfrm>
          <a:prstGeom prst="rect">
            <a:avLst/>
          </a:prstGeom>
        </p:spPr>
        <p:txBody>
          <a:bodyPr vert="horz" lIns="91440" tIns="45720" rIns="91440" bIns="45720" rtlCol="0" anchor="t" anchorCtr="0">
            <a:noAutofit/>
          </a:bodyPr>
          <a:lstStyle/>
          <a:p>
            <a:pPr marL="0" marR="0" lvl="0" indent="0"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r>
              <a:rPr lang="pt-BR" sz="2800" dirty="0" smtClean="0">
                <a:latin typeface="+mj-lt"/>
                <a:ea typeface="+mj-ea"/>
                <a:cs typeface="+mj-cs"/>
              </a:rPr>
              <a:t>                                                                 </a:t>
            </a: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r>
              <a:rPr lang="pt-BR" sz="2800" dirty="0" smtClean="0">
                <a:latin typeface="+mj-lt"/>
                <a:ea typeface="+mj-ea"/>
                <a:cs typeface="+mj-cs"/>
              </a:rPr>
              <a:t>Autores</a:t>
            </a:r>
          </a:p>
          <a:p>
            <a:pPr>
              <a:spcBef>
                <a:spcPct val="0"/>
              </a:spcBef>
              <a:defRPr/>
            </a:pPr>
            <a:r>
              <a:rPr kumimoji="0" lang="pt-BR" sz="2800" b="0" i="0" u="none" strike="noStrike" kern="1200" cap="none" spc="0" normalizeH="0" baseline="0" noProof="0" dirty="0" smtClean="0">
                <a:ln>
                  <a:noFill/>
                </a:ln>
                <a:solidFill>
                  <a:schemeClr val="tx1"/>
                </a:solidFill>
                <a:effectLst/>
                <a:uLnTx/>
                <a:uFillTx/>
                <a:latin typeface="+mj-lt"/>
                <a:ea typeface="+mj-ea"/>
                <a:cs typeface="+mj-cs"/>
              </a:rPr>
              <a:t>                          </a:t>
            </a:r>
          </a:p>
          <a:p>
            <a:pPr>
              <a:spcBef>
                <a:spcPct val="0"/>
              </a:spcBef>
              <a:defRPr/>
            </a:pPr>
            <a:r>
              <a:rPr lang="pt-BR" sz="2800" dirty="0">
                <a:latin typeface="+mj-lt"/>
                <a:ea typeface="+mj-ea"/>
                <a:cs typeface="+mj-cs"/>
              </a:rPr>
              <a:t> </a:t>
            </a:r>
            <a:r>
              <a:rPr lang="pt-BR" sz="2800" dirty="0" smtClean="0">
                <a:latin typeface="+mj-lt"/>
                <a:ea typeface="+mj-ea"/>
                <a:cs typeface="+mj-cs"/>
              </a:rPr>
              <a:t>                               </a:t>
            </a:r>
            <a:r>
              <a:rPr kumimoji="0" lang="pt-BR" sz="2400" b="1" i="0" u="none" strike="noStrike" kern="1200" cap="none" spc="0" normalizeH="0" baseline="0" noProof="0" dirty="0" smtClean="0">
                <a:ln>
                  <a:noFill/>
                </a:ln>
                <a:solidFill>
                  <a:schemeClr val="tx1"/>
                </a:solidFill>
                <a:effectLst/>
                <a:uLnTx/>
                <a:uFillTx/>
                <a:latin typeface="+mj-lt"/>
                <a:ea typeface="+mj-ea"/>
                <a:cs typeface="+mj-cs"/>
              </a:rPr>
              <a:t>Mariana Carvalho H</a:t>
            </a:r>
            <a:r>
              <a:rPr lang="pt-BR" sz="2400" b="1" dirty="0" smtClean="0">
                <a:latin typeface="+mj-lt"/>
              </a:rPr>
              <a:t>enrique</a:t>
            </a:r>
            <a:endParaRPr kumimoji="0" lang="pt-BR" sz="2400" b="1"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r>
              <a:rPr kumimoji="0" lang="pt-BR" sz="2400" b="1" i="0" u="none" strike="noStrike" kern="1200" cap="none" spc="0" normalizeH="0" baseline="0" noProof="0" dirty="0" smtClean="0">
                <a:ln>
                  <a:noFill/>
                </a:ln>
                <a:solidFill>
                  <a:schemeClr val="tx1"/>
                </a:solidFill>
                <a:effectLst/>
                <a:uLnTx/>
                <a:uFillTx/>
                <a:latin typeface="+mj-lt"/>
                <a:ea typeface="+mj-ea"/>
                <a:cs typeface="+mj-cs"/>
              </a:rPr>
              <a:t>Cleilson </a:t>
            </a:r>
            <a:r>
              <a:rPr kumimoji="0" lang="pt-BR" sz="2400" b="1" i="0" u="none" strike="noStrike" kern="1200" cap="none" spc="0" normalizeH="0" noProof="0" dirty="0" smtClean="0">
                <a:ln>
                  <a:noFill/>
                </a:ln>
                <a:solidFill>
                  <a:schemeClr val="tx1"/>
                </a:solidFill>
                <a:effectLst/>
                <a:uLnTx/>
                <a:uFillTx/>
                <a:latin typeface="+mj-lt"/>
                <a:ea typeface="+mj-ea"/>
                <a:cs typeface="+mj-cs"/>
              </a:rPr>
              <a:t>Henrique de Araujo</a:t>
            </a:r>
            <a:endParaRPr kumimoji="0" lang="pt-BR" sz="2400" b="1" i="0" u="none" strike="noStrike" kern="1200" cap="none" spc="0" normalizeH="0" baseline="0" noProof="0" dirty="0">
              <a:ln>
                <a:noFill/>
              </a:ln>
              <a:solidFill>
                <a:schemeClr val="tx1"/>
              </a:solidFill>
              <a:effectLst/>
              <a:uLnTx/>
              <a:uFillTx/>
              <a:latin typeface="+mj-lt"/>
              <a:ea typeface="+mj-ea"/>
              <a:cs typeface="+mj-cs"/>
            </a:endParaRPr>
          </a:p>
        </p:txBody>
      </p:sp>
      <p:pic>
        <p:nvPicPr>
          <p:cNvPr id="14" name="Imagem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4989" y="7041232"/>
            <a:ext cx="2007971" cy="20079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 name="Conector reto 16"/>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10" name="Cruz 9"/>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ruz 10"/>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3" name="Retângulo 12"/>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pic>
        <p:nvPicPr>
          <p:cNvPr id="2" name="Imagem 1"/>
          <p:cNvPicPr>
            <a:picLocks noChangeAspect="1"/>
          </p:cNvPicPr>
          <p:nvPr/>
        </p:nvPicPr>
        <p:blipFill>
          <a:blip r:embed="rId5"/>
          <a:stretch>
            <a:fillRect/>
          </a:stretch>
        </p:blipFill>
        <p:spPr>
          <a:xfrm>
            <a:off x="4581128" y="5220545"/>
            <a:ext cx="696756" cy="678237"/>
          </a:xfrm>
          <a:prstGeom prst="rect">
            <a:avLst/>
          </a:prstGeom>
        </p:spPr>
      </p:pic>
      <p:sp>
        <p:nvSpPr>
          <p:cNvPr id="15"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Tree>
    <p:extLst>
      <p:ext uri="{BB962C8B-B14F-4D97-AF65-F5344CB8AC3E}">
        <p14:creationId xmlns:p14="http://schemas.microsoft.com/office/powerpoint/2010/main" val="322253069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nível lógico-digital, ou o nível 0, é o onde operam as memórias. </a:t>
            </a:r>
            <a:endParaRPr lang="pt-BR" sz="1400" dirty="0" smtClean="0"/>
          </a:p>
          <a:p>
            <a:pPr fontAlgn="base"/>
            <a:endParaRPr lang="pt-BR" sz="1400" dirty="0"/>
          </a:p>
          <a:p>
            <a:pPr fontAlgn="base"/>
            <a:r>
              <a:rPr lang="pt-BR" sz="1400" dirty="0" smtClean="0"/>
              <a:t>Estas </a:t>
            </a:r>
            <a:r>
              <a:rPr lang="pt-BR" sz="1400" dirty="0"/>
              <a:t>memórias podem ser combinadas em grupos e são armazenadas pelos registradores. </a:t>
            </a:r>
            <a:endParaRPr lang="pt-BR" sz="1400" dirty="0" smtClean="0"/>
          </a:p>
          <a:p>
            <a:pPr fontAlgn="base"/>
            <a:endParaRPr lang="pt-BR" sz="1400" dirty="0"/>
          </a:p>
          <a:p>
            <a:pPr fontAlgn="base"/>
            <a:r>
              <a:rPr lang="pt-BR" sz="1400" dirty="0" smtClean="0"/>
              <a:t>É </a:t>
            </a:r>
            <a:r>
              <a:rPr lang="pt-BR" sz="1400" dirty="0"/>
              <a:t>o nível mais baixo. </a:t>
            </a:r>
            <a:endParaRPr lang="pt-BR" sz="1400" dirty="0" smtClean="0"/>
          </a:p>
          <a:p>
            <a:pPr fontAlgn="base"/>
            <a:endParaRPr lang="pt-BR" sz="1400" dirty="0"/>
          </a:p>
          <a:p>
            <a:pPr fontAlgn="base"/>
            <a:r>
              <a:rPr lang="pt-BR" sz="1400" dirty="0" smtClean="0"/>
              <a:t>Nesse </a:t>
            </a:r>
            <a:r>
              <a:rPr lang="pt-BR" sz="1400" dirty="0"/>
              <a:t>nível, um transistor pode funcionar como um comutador binário muito rápido.</a:t>
            </a:r>
            <a:endParaRPr lang="pt-BR" sz="1400" dirty="0" smtClean="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Nível lógico-digital</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Nível lógico-digital</a:t>
              </a:r>
              <a:endParaRPr lang="pt-BR" dirty="0"/>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9"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pic>
        <p:nvPicPr>
          <p:cNvPr id="41986" name="Picture 2" descr="Linguagem Binária | História da Informática"/>
          <p:cNvPicPr>
            <a:picLocks noChangeAspect="1" noChangeArrowheads="1"/>
          </p:cNvPicPr>
          <p:nvPr/>
        </p:nvPicPr>
        <p:blipFill rotWithShape="1">
          <a:blip r:embed="rId7">
            <a:extLst>
              <a:ext uri="{28A0092B-C50C-407E-A947-70E740481C1C}">
                <a14:useLocalDpi xmlns:a14="http://schemas.microsoft.com/office/drawing/2010/main" val="0"/>
              </a:ext>
            </a:extLst>
          </a:blip>
          <a:srcRect b="18817"/>
          <a:stretch/>
        </p:blipFill>
        <p:spPr bwMode="auto">
          <a:xfrm>
            <a:off x="1277236" y="4160913"/>
            <a:ext cx="4080098" cy="3312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0593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 álgebra booleana trabalha em sistema binário, dessa forma, por utilizar apenas</a:t>
            </a:r>
            <a:r>
              <a:rPr lang="pt-BR" sz="1400" b="1" dirty="0"/>
              <a:t> zero</a:t>
            </a:r>
            <a:r>
              <a:rPr lang="pt-BR" sz="1400" dirty="0"/>
              <a:t> e um, pode ser considerada mais simples que a álgebra convencional. </a:t>
            </a:r>
            <a:endParaRPr lang="pt-BR" sz="1400" dirty="0" smtClean="0"/>
          </a:p>
          <a:p>
            <a:pPr fontAlgn="base"/>
            <a:endParaRPr lang="pt-BR" sz="1400" dirty="0"/>
          </a:p>
          <a:p>
            <a:pPr fontAlgn="base"/>
            <a:r>
              <a:rPr lang="pt-BR" sz="1400" dirty="0" smtClean="0"/>
              <a:t>É </a:t>
            </a:r>
            <a:r>
              <a:rPr lang="pt-BR" sz="1400" dirty="0"/>
              <a:t>utilizada com o intuito de facilitar a relação entre entrada e saída (E/S) através de diversas portas, além de poder ser utilizada para representar o nível de tensão de uma conexão (nível-lógico</a:t>
            </a:r>
            <a:r>
              <a:rPr lang="pt-BR" sz="1400" dirty="0" smtClean="0"/>
              <a:t>).</a:t>
            </a:r>
            <a:endParaRPr lang="pt-BR" sz="1400" dirty="0"/>
          </a:p>
          <a:p>
            <a:pPr fontAlgn="base"/>
            <a:endParaRPr lang="pt-BR" sz="1400" dirty="0" smtClean="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r>
              <a:rPr lang="pt-BR" sz="1400" b="1" dirty="0"/>
              <a:t>Tabela 3</a:t>
            </a:r>
            <a:r>
              <a:rPr lang="pt-BR" sz="1400" dirty="0"/>
              <a:t>: Álgebra booleana. </a:t>
            </a:r>
            <a:r>
              <a:rPr lang="pt-BR" sz="1400" b="1" dirty="0"/>
              <a:t>Fonte</a:t>
            </a:r>
            <a:r>
              <a:rPr lang="pt-BR" sz="1400" dirty="0"/>
              <a:t>: MOSS; TOCCI; WIDMER, 2011, p. 50.</a:t>
            </a:r>
            <a:endParaRPr lang="pt-BR" sz="1400" dirty="0" smtClean="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a:t>ÁLGEBRA BOOLEANA</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Nível lógico-digital</a:t>
              </a:r>
              <a:endParaRPr lang="pt-BR" dirty="0"/>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9"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pic>
        <p:nvPicPr>
          <p:cNvPr id="2" name="Imagem 1"/>
          <p:cNvPicPr>
            <a:picLocks noChangeAspect="1"/>
          </p:cNvPicPr>
          <p:nvPr/>
        </p:nvPicPr>
        <p:blipFill>
          <a:blip r:embed="rId7"/>
          <a:stretch>
            <a:fillRect/>
          </a:stretch>
        </p:blipFill>
        <p:spPr>
          <a:xfrm>
            <a:off x="700208" y="3656856"/>
            <a:ext cx="5223343" cy="4467781"/>
          </a:xfrm>
          <a:prstGeom prst="rect">
            <a:avLst/>
          </a:prstGeom>
        </p:spPr>
      </p:pic>
    </p:spTree>
    <p:extLst>
      <p:ext uri="{BB962C8B-B14F-4D97-AF65-F5344CB8AC3E}">
        <p14:creationId xmlns:p14="http://schemas.microsoft.com/office/powerpoint/2010/main" val="428064424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As tabelas-verdade descrevem uma função lógica listando todas as combinações possíveis de valores de entrada e indicando, para cada combinação, um valor de saída (STALLINGS, 2010, p. 610</a:t>
            </a:r>
            <a:r>
              <a:rPr lang="pt-BR" sz="1400" dirty="0" smtClean="0"/>
              <a:t>).</a:t>
            </a:r>
          </a:p>
          <a:p>
            <a:pPr fontAlgn="base"/>
            <a:endParaRPr lang="pt-BR" sz="1400" dirty="0"/>
          </a:p>
          <a:p>
            <a:pPr fontAlgn="base"/>
            <a:r>
              <a:rPr lang="pt-BR" sz="1400" dirty="0"/>
              <a:t>Observe as tabelas da figura 13</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r>
              <a:rPr lang="pt-BR" sz="1400" b="1" dirty="0"/>
              <a:t>Figura 13</a:t>
            </a:r>
            <a:r>
              <a:rPr lang="pt-BR" sz="1400" dirty="0"/>
              <a:t>. Tabelas-verdade.</a:t>
            </a:r>
            <a:r>
              <a:rPr lang="pt-BR" sz="1400" b="1" dirty="0"/>
              <a:t> Fonte</a:t>
            </a:r>
            <a:r>
              <a:rPr lang="pt-BR" sz="1400" dirty="0"/>
              <a:t>: MOSS; TOCCI; WIDMER, 2011, p. 50.</a:t>
            </a:r>
          </a:p>
          <a:p>
            <a:pPr fontAlgn="base"/>
            <a:endParaRPr lang="pt-BR" sz="1400" dirty="0" smtClean="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a:t>Tabelas-verdade</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Nível lógico-digital</a:t>
              </a:r>
              <a:endParaRPr lang="pt-BR" dirty="0"/>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9"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pic>
        <p:nvPicPr>
          <p:cNvPr id="3" name="Imagem 2"/>
          <p:cNvPicPr>
            <a:picLocks noChangeAspect="1"/>
          </p:cNvPicPr>
          <p:nvPr/>
        </p:nvPicPr>
        <p:blipFill>
          <a:blip r:embed="rId7"/>
          <a:stretch>
            <a:fillRect/>
          </a:stretch>
        </p:blipFill>
        <p:spPr>
          <a:xfrm>
            <a:off x="472894" y="3137573"/>
            <a:ext cx="5725515" cy="5055787"/>
          </a:xfrm>
          <a:prstGeom prst="rect">
            <a:avLst/>
          </a:prstGeom>
        </p:spPr>
      </p:pic>
    </p:spTree>
    <p:extLst>
      <p:ext uri="{BB962C8B-B14F-4D97-AF65-F5344CB8AC3E}">
        <p14:creationId xmlns:p14="http://schemas.microsoft.com/office/powerpoint/2010/main" val="2164978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Vamos analisar as tabelas da Figura 13. Podemos ver que existem duas entradas (a e b) e uma saída (x) que são representadas nas colunas. </a:t>
            </a:r>
            <a:endParaRPr lang="pt-BR" sz="1400" dirty="0" smtClean="0"/>
          </a:p>
          <a:p>
            <a:pPr fontAlgn="base"/>
            <a:endParaRPr lang="pt-BR" sz="1400" dirty="0"/>
          </a:p>
          <a:p>
            <a:pPr fontAlgn="base"/>
            <a:r>
              <a:rPr lang="pt-BR" sz="1400" dirty="0" smtClean="0"/>
              <a:t>As </a:t>
            </a:r>
            <a:r>
              <a:rPr lang="pt-BR" sz="1400" dirty="0"/>
              <a:t>linhas são os níveis que cada tabela poderá ter. Para sabermos quantos níveis a tabela deve ter, devemos considerar a quantidade de entradas e elevá-las à potência dois (binário). </a:t>
            </a:r>
            <a:endParaRPr lang="pt-BR" sz="1400" dirty="0" smtClean="0"/>
          </a:p>
          <a:p>
            <a:pPr fontAlgn="base"/>
            <a:endParaRPr lang="pt-BR" sz="1400" dirty="0"/>
          </a:p>
          <a:p>
            <a:pPr fontAlgn="base"/>
            <a:r>
              <a:rPr lang="pt-BR" sz="1400" dirty="0" smtClean="0"/>
              <a:t>Neste </a:t>
            </a:r>
            <a:r>
              <a:rPr lang="pt-BR" sz="1400" dirty="0"/>
              <a:t>caso, temos duas entradas, então consideramos </a:t>
            </a:r>
            <a:r>
              <a:rPr lang="pt-BR" sz="1400" b="1" dirty="0"/>
              <a:t>2</a:t>
            </a:r>
            <a:r>
              <a:rPr lang="pt-BR" sz="1400" b="1" baseline="30000" dirty="0"/>
              <a:t>2</a:t>
            </a:r>
            <a:r>
              <a:rPr lang="pt-BR" sz="1400" b="1" dirty="0"/>
              <a:t> = 4</a:t>
            </a:r>
            <a:r>
              <a:rPr lang="pt-BR" sz="1400" dirty="0"/>
              <a:t> (quatro linhas</a:t>
            </a:r>
            <a:r>
              <a:rPr lang="pt-BR" sz="1400" dirty="0" smtClean="0"/>
              <a:t>).</a:t>
            </a:r>
          </a:p>
          <a:p>
            <a:pPr fontAlgn="base"/>
            <a:endParaRPr lang="pt-BR" sz="1400" dirty="0"/>
          </a:p>
          <a:p>
            <a:pPr fontAlgn="base"/>
            <a:r>
              <a:rPr lang="pt-BR" sz="1400" dirty="0"/>
              <a:t>A primeira coluna da direita para a esquerda vai ter sempre a sequência de 1 em 1 binário. </a:t>
            </a:r>
            <a:endParaRPr lang="pt-BR" sz="1400" dirty="0" smtClean="0"/>
          </a:p>
          <a:p>
            <a:pPr fontAlgn="base"/>
            <a:endParaRPr lang="pt-BR" sz="1400" dirty="0"/>
          </a:p>
          <a:p>
            <a:pPr fontAlgn="base"/>
            <a:r>
              <a:rPr lang="pt-BR" sz="1400" dirty="0" smtClean="0"/>
              <a:t>Na </a:t>
            </a:r>
            <a:r>
              <a:rPr lang="pt-BR" sz="1400" dirty="0"/>
              <a:t>coluna B, temos </a:t>
            </a:r>
            <a:r>
              <a:rPr lang="pt-BR" sz="1400" b="1" dirty="0"/>
              <a:t>0-1-0-1</a:t>
            </a:r>
            <a:r>
              <a:rPr lang="pt-BR" sz="1400" dirty="0"/>
              <a:t>. Na coluna A, temos a sequência de 2 em 2 binário: </a:t>
            </a:r>
            <a:r>
              <a:rPr lang="pt-BR" sz="1400" b="1" dirty="0"/>
              <a:t>0-0-1-1</a:t>
            </a:r>
            <a:r>
              <a:rPr lang="pt-BR" sz="1400" dirty="0" smtClean="0"/>
              <a:t>.</a:t>
            </a:r>
          </a:p>
          <a:p>
            <a:pPr fontAlgn="base"/>
            <a:endParaRPr lang="pt-BR" sz="1400" dirty="0"/>
          </a:p>
          <a:p>
            <a:pPr fontAlgn="base"/>
            <a:r>
              <a:rPr lang="pt-BR" sz="1400" dirty="0"/>
              <a:t>A coluna x mostra a combinação correta para cada nível. </a:t>
            </a:r>
            <a:endParaRPr lang="pt-BR" sz="1400" dirty="0" smtClean="0"/>
          </a:p>
          <a:p>
            <a:pPr fontAlgn="base"/>
            <a:endParaRPr lang="pt-BR" sz="1400" dirty="0"/>
          </a:p>
          <a:p>
            <a:pPr fontAlgn="base"/>
            <a:r>
              <a:rPr lang="pt-BR" sz="1400" dirty="0" smtClean="0"/>
              <a:t>Por </a:t>
            </a:r>
            <a:r>
              <a:rPr lang="pt-BR" sz="1400" dirty="0"/>
              <a:t>exemplo, na primeira linha, para as entradas A = 0 e B = 0, a saída é X = 1; e na segunda linha, para as entradas A = 0 e B = 1, a saída é X = 0</a:t>
            </a:r>
            <a:r>
              <a:rPr lang="pt-BR" sz="1400" dirty="0" smtClean="0"/>
              <a:t>.</a:t>
            </a:r>
          </a:p>
          <a:p>
            <a:pPr fontAlgn="base"/>
            <a:endParaRPr lang="pt-BR" sz="1400" dirty="0"/>
          </a:p>
          <a:p>
            <a:pPr fontAlgn="base"/>
            <a:r>
              <a:rPr lang="pt-BR" sz="1400" dirty="0"/>
              <a:t>Podemos observar claramente nas tabelas (b)</a:t>
            </a:r>
            <a:r>
              <a:rPr lang="pt-BR" sz="1400" b="1" dirty="0"/>
              <a:t> </a:t>
            </a:r>
            <a:r>
              <a:rPr lang="pt-BR" sz="1400" dirty="0"/>
              <a:t>e (c)</a:t>
            </a:r>
            <a:r>
              <a:rPr lang="pt-BR" sz="1400" b="1" dirty="0"/>
              <a:t> </a:t>
            </a:r>
            <a:r>
              <a:rPr lang="pt-BR" sz="1400" dirty="0"/>
              <a:t>que, não importa a quantidade de entradas (colunas), elas sempre seguirão a sequência utilizada no primeiro exemplo (a): </a:t>
            </a:r>
            <a:endParaRPr lang="pt-BR" sz="1400" dirty="0" smtClean="0"/>
          </a:p>
          <a:p>
            <a:pPr fontAlgn="base"/>
            <a:endParaRPr lang="pt-BR" sz="1400" dirty="0"/>
          </a:p>
          <a:p>
            <a:pPr fontAlgn="base"/>
            <a:r>
              <a:rPr lang="pt-BR" sz="1400" dirty="0"/>
              <a:t>Primeira coluna: sequência de 1 em 1;</a:t>
            </a:r>
          </a:p>
          <a:p>
            <a:pPr fontAlgn="base"/>
            <a:endParaRPr lang="pt-BR" sz="1400" dirty="0"/>
          </a:p>
          <a:p>
            <a:pPr fontAlgn="base"/>
            <a:r>
              <a:rPr lang="pt-BR" sz="1400" dirty="0"/>
              <a:t>Segunda coluna: sequência de 2 em 2;</a:t>
            </a:r>
          </a:p>
          <a:p>
            <a:pPr fontAlgn="base"/>
            <a:endParaRPr lang="pt-BR" sz="1400" dirty="0"/>
          </a:p>
          <a:p>
            <a:pPr fontAlgn="base"/>
            <a:r>
              <a:rPr lang="pt-BR" sz="1400" dirty="0"/>
              <a:t>Terceira coluna: sequência de 4 em 4;</a:t>
            </a:r>
          </a:p>
          <a:p>
            <a:pPr fontAlgn="base"/>
            <a:endParaRPr lang="pt-BR" sz="1400" dirty="0"/>
          </a:p>
          <a:p>
            <a:pPr fontAlgn="base"/>
            <a:r>
              <a:rPr lang="pt-BR" sz="1400" dirty="0"/>
              <a:t>Quarta coluna: sequência de 8 em 8.</a:t>
            </a:r>
          </a:p>
          <a:p>
            <a:pPr fontAlgn="base"/>
            <a:endParaRPr lang="pt-BR" sz="1400" dirty="0"/>
          </a:p>
          <a:p>
            <a:pPr fontAlgn="base"/>
            <a:r>
              <a:rPr lang="pt-BR" sz="1400" dirty="0"/>
              <a:t>E assim por diante.</a:t>
            </a:r>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a:t>Tabelas-verdade</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Nível lógico-digital</a:t>
              </a:r>
              <a:endParaRPr lang="pt-BR" dirty="0"/>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9"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Tree>
    <p:extLst>
      <p:ext uri="{BB962C8B-B14F-4D97-AF65-F5344CB8AC3E}">
        <p14:creationId xmlns:p14="http://schemas.microsoft.com/office/powerpoint/2010/main" val="117916291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Um circuito lógico-digital é um circuito com diversos mecanismos chamados portas. </a:t>
            </a:r>
            <a:endParaRPr lang="pt-BR" sz="1400" dirty="0" smtClean="0"/>
          </a:p>
          <a:p>
            <a:pPr fontAlgn="base"/>
            <a:endParaRPr lang="pt-BR" sz="1400" dirty="0"/>
          </a:p>
          <a:p>
            <a:pPr fontAlgn="base"/>
            <a:r>
              <a:rPr lang="pt-BR" sz="1400" dirty="0" smtClean="0"/>
              <a:t>Cada </a:t>
            </a:r>
            <a:r>
              <a:rPr lang="pt-BR" sz="1400" dirty="0"/>
              <a:t>porta possui uma operação diferente e, conforme cada mecanismo é acionado, uma saída é gerada, até que por fim todo o processo seja completo. </a:t>
            </a:r>
            <a:endParaRPr lang="pt-BR" sz="1400" dirty="0" smtClean="0"/>
          </a:p>
          <a:p>
            <a:pPr fontAlgn="base"/>
            <a:endParaRPr lang="pt-BR" sz="1400" dirty="0"/>
          </a:p>
          <a:p>
            <a:pPr fontAlgn="base"/>
            <a:r>
              <a:rPr lang="pt-BR" sz="1400" dirty="0" smtClean="0"/>
              <a:t>Os </a:t>
            </a:r>
            <a:r>
              <a:rPr lang="pt-BR" sz="1400" dirty="0"/>
              <a:t>computadores têm a capacidade de executar essas ações milhões de vezes e numa velocidade muito alta</a:t>
            </a:r>
            <a:r>
              <a:rPr lang="pt-BR" sz="1400" dirty="0" smtClean="0"/>
              <a:t>.</a:t>
            </a:r>
          </a:p>
          <a:p>
            <a:pPr fontAlgn="base"/>
            <a:endParaRPr lang="pt-BR" sz="1400" dirty="0"/>
          </a:p>
          <a:p>
            <a:pPr fontAlgn="base"/>
            <a:r>
              <a:rPr lang="pt-BR" sz="1400" dirty="0"/>
              <a:t>A partir de agora, veremos os diferentes tipos de porta, como funcionam suas entradas e saída e a forma que elas são representadas na tabela-verdade.</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     Circuitos </a:t>
              </a:r>
              <a:r>
                <a:rPr lang="pt-BR" b="1" dirty="0"/>
                <a:t>lógico-digitais básicos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1" name="Retângulo de cantos arredondados 30"/>
          <p:cNvSpPr/>
          <p:nvPr/>
        </p:nvSpPr>
        <p:spPr>
          <a:xfrm>
            <a:off x="303101" y="1059557"/>
            <a:ext cx="391798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895350" y="1051243"/>
            <a:ext cx="3181722"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Circuitos lógico-digitais básicos</a:t>
            </a:r>
            <a:endParaRPr lang="pt-BR" dirty="0"/>
          </a:p>
        </p:txBody>
      </p:sp>
      <p:pic>
        <p:nvPicPr>
          <p:cNvPr id="35" name="Imagem 34"/>
          <p:cNvPicPr>
            <a:picLocks noChangeAspect="1"/>
          </p:cNvPicPr>
          <p:nvPr/>
        </p:nvPicPr>
        <p:blipFill>
          <a:blip r:embed="rId6"/>
          <a:stretch>
            <a:fillRect/>
          </a:stretch>
        </p:blipFill>
        <p:spPr>
          <a:xfrm>
            <a:off x="359837" y="1064975"/>
            <a:ext cx="494678" cy="358069"/>
          </a:xfrm>
          <a:prstGeom prst="rect">
            <a:avLst/>
          </a:prstGeom>
        </p:spPr>
      </p:pic>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9"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pic>
        <p:nvPicPr>
          <p:cNvPr id="60418" name="Picture 2" descr="Programação em C - Capítulo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9837" y="4880992"/>
            <a:ext cx="5912700" cy="2736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1764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 porta </a:t>
            </a:r>
            <a:r>
              <a:rPr lang="pt-BR" sz="1400" b="1" dirty="0"/>
              <a:t>OR </a:t>
            </a:r>
            <a:r>
              <a:rPr lang="pt-BR" sz="1400" dirty="0"/>
              <a:t>(ou) é um circuito que possui duas ou mais entradas e uma saída (Figura 14). Ela opera com a expressão booleana: </a:t>
            </a:r>
            <a:r>
              <a:rPr lang="pt-BR" sz="1400" b="1" dirty="0"/>
              <a:t>x = A + B</a:t>
            </a:r>
            <a:r>
              <a:rPr lang="pt-BR" sz="1400" dirty="0"/>
              <a:t>.   </a:t>
            </a:r>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b="1" dirty="0"/>
              <a:t>Figura 14</a:t>
            </a:r>
            <a:r>
              <a:rPr lang="pt-BR" sz="1400" dirty="0"/>
              <a:t>. Porta OR. </a:t>
            </a:r>
            <a:r>
              <a:rPr lang="pt-BR" sz="1400" b="1" dirty="0"/>
              <a:t>Fonte</a:t>
            </a:r>
            <a:r>
              <a:rPr lang="pt-BR" sz="1400" dirty="0"/>
              <a:t>: MOSS; TOCCI; WIDMER, 2011, p. 51</a:t>
            </a:r>
            <a:r>
              <a:rPr lang="pt-BR" sz="1400" dirty="0" smtClean="0"/>
              <a:t>.</a:t>
            </a:r>
          </a:p>
          <a:p>
            <a:pPr fontAlgn="base"/>
            <a:endParaRPr lang="pt-BR" sz="1400" dirty="0"/>
          </a:p>
          <a:p>
            <a:pPr fontAlgn="base"/>
            <a:r>
              <a:rPr lang="pt-BR" sz="1400" dirty="0"/>
              <a:t>Como podemos ver na imagem, a tabela-verdade (a) mostra todas as possibilidades de acordo com a quantidade de entradas da porta. </a:t>
            </a:r>
            <a:endParaRPr lang="pt-BR" sz="1400" dirty="0" smtClean="0"/>
          </a:p>
          <a:p>
            <a:pPr fontAlgn="base"/>
            <a:endParaRPr lang="pt-BR" sz="1400" dirty="0"/>
          </a:p>
          <a:p>
            <a:pPr fontAlgn="base"/>
            <a:r>
              <a:rPr lang="pt-BR" sz="1400" dirty="0" smtClean="0"/>
              <a:t>Por </a:t>
            </a:r>
            <a:r>
              <a:rPr lang="pt-BR" sz="1400" dirty="0"/>
              <a:t>exemplo, vamos considerar que 0 é negativo e 1 positivo. Na linha 1, a entrada A e B são 0, dessa forma, a saída X também é 0. Na quarta linha a entrada, A possui 1 e a entrada B possui 0, dessa forma a, saída é positiva: 1.</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Porta </a:t>
              </a:r>
              <a:r>
                <a:rPr lang="pt-BR" b="1" dirty="0"/>
                <a:t>OR (OU)</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1" name="Retângulo de cantos arredondados 30"/>
          <p:cNvSpPr/>
          <p:nvPr/>
        </p:nvSpPr>
        <p:spPr>
          <a:xfrm>
            <a:off x="303101" y="1059557"/>
            <a:ext cx="391798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895350" y="1051243"/>
            <a:ext cx="3181722"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Circuitos lógico-digitais básicos</a:t>
            </a:r>
            <a:endParaRPr lang="pt-BR" dirty="0"/>
          </a:p>
        </p:txBody>
      </p:sp>
      <p:pic>
        <p:nvPicPr>
          <p:cNvPr id="35" name="Imagem 34"/>
          <p:cNvPicPr>
            <a:picLocks noChangeAspect="1"/>
          </p:cNvPicPr>
          <p:nvPr/>
        </p:nvPicPr>
        <p:blipFill>
          <a:blip r:embed="rId6"/>
          <a:stretch>
            <a:fillRect/>
          </a:stretch>
        </p:blipFill>
        <p:spPr>
          <a:xfrm>
            <a:off x="359837" y="1064975"/>
            <a:ext cx="494678" cy="358069"/>
          </a:xfrm>
          <a:prstGeom prst="rect">
            <a:avLst/>
          </a:prstGeom>
        </p:spPr>
      </p:pic>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9"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pic>
        <p:nvPicPr>
          <p:cNvPr id="2" name="Imagem 1"/>
          <p:cNvPicPr>
            <a:picLocks noChangeAspect="1"/>
          </p:cNvPicPr>
          <p:nvPr/>
        </p:nvPicPr>
        <p:blipFill>
          <a:blip r:embed="rId7"/>
          <a:stretch>
            <a:fillRect/>
          </a:stretch>
        </p:blipFill>
        <p:spPr>
          <a:xfrm>
            <a:off x="620688" y="2504728"/>
            <a:ext cx="5479529" cy="4824536"/>
          </a:xfrm>
          <a:prstGeom prst="rect">
            <a:avLst/>
          </a:prstGeom>
        </p:spPr>
      </p:pic>
    </p:spTree>
    <p:extLst>
      <p:ext uri="{BB962C8B-B14F-4D97-AF65-F5344CB8AC3E}">
        <p14:creationId xmlns:p14="http://schemas.microsoft.com/office/powerpoint/2010/main" val="402720218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 porta </a:t>
            </a:r>
            <a:r>
              <a:rPr lang="pt-BR" sz="1400" b="1" dirty="0"/>
              <a:t>AND </a:t>
            </a:r>
            <a:r>
              <a:rPr lang="pt-BR" sz="1400" dirty="0"/>
              <a:t>(e) possui duas ou mais entradas e uma saída (Figura 15). Diferentemente da porta OR, ela opera com a expressão booleana </a:t>
            </a:r>
            <a:r>
              <a:rPr lang="pt-BR" sz="1400" b="1" dirty="0"/>
              <a:t>x = AB</a:t>
            </a:r>
            <a:r>
              <a:rPr lang="pt-BR" sz="1400" dirty="0"/>
              <a:t>. </a:t>
            </a:r>
          </a:p>
          <a:p>
            <a:pPr fontAlgn="base"/>
            <a:r>
              <a:rPr lang="pt-BR" sz="1400" dirty="0"/>
              <a:t>Observe a Figura 15</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r>
              <a:rPr lang="pt-BR" sz="1400" b="1" dirty="0"/>
              <a:t>Figura 15</a:t>
            </a:r>
            <a:r>
              <a:rPr lang="pt-BR" sz="1400" dirty="0"/>
              <a:t>. AND.</a:t>
            </a:r>
            <a:r>
              <a:rPr lang="pt-BR" sz="1400" b="1" dirty="0"/>
              <a:t> Fonte</a:t>
            </a:r>
            <a:r>
              <a:rPr lang="pt-BR" sz="1400" dirty="0"/>
              <a:t>: MOSS; TOCCI; WIDMER, 2011, p. 54</a:t>
            </a:r>
            <a:r>
              <a:rPr lang="pt-BR" sz="1400" dirty="0" smtClean="0"/>
              <a:t>.</a:t>
            </a:r>
          </a:p>
          <a:p>
            <a:pPr fontAlgn="base"/>
            <a:endParaRPr lang="pt-BR" sz="1400" dirty="0"/>
          </a:p>
          <a:p>
            <a:pPr fontAlgn="base"/>
            <a:r>
              <a:rPr lang="pt-BR" sz="1400" dirty="0"/>
              <a:t>A operação AND consiste no fato de que, se uma das entradas for zero, a saída será sempre zero. Veja que, na Figura 15, em todas as linhas em que existe uma entrada zero o resultado é zero.</a:t>
            </a:r>
            <a:endParaRPr lang="pt-BR" sz="1400" dirty="0" smtClean="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Porta </a:t>
              </a:r>
              <a:r>
                <a:rPr lang="pt-BR" b="1" dirty="0"/>
                <a:t>AND (E)</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1" name="Retângulo de cantos arredondados 30"/>
          <p:cNvSpPr/>
          <p:nvPr/>
        </p:nvSpPr>
        <p:spPr>
          <a:xfrm>
            <a:off x="303101" y="1059557"/>
            <a:ext cx="391798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895350" y="1051243"/>
            <a:ext cx="3181722"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Circuitos lógico-digitais básicos</a:t>
            </a:r>
            <a:endParaRPr lang="pt-BR" dirty="0"/>
          </a:p>
        </p:txBody>
      </p:sp>
      <p:pic>
        <p:nvPicPr>
          <p:cNvPr id="35" name="Imagem 34"/>
          <p:cNvPicPr>
            <a:picLocks noChangeAspect="1"/>
          </p:cNvPicPr>
          <p:nvPr/>
        </p:nvPicPr>
        <p:blipFill>
          <a:blip r:embed="rId6"/>
          <a:stretch>
            <a:fillRect/>
          </a:stretch>
        </p:blipFill>
        <p:spPr>
          <a:xfrm>
            <a:off x="359837" y="1064975"/>
            <a:ext cx="494678" cy="358069"/>
          </a:xfrm>
          <a:prstGeom prst="rect">
            <a:avLst/>
          </a:prstGeom>
        </p:spPr>
      </p:pic>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9"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pic>
        <p:nvPicPr>
          <p:cNvPr id="3" name="Imagem 2"/>
          <p:cNvPicPr>
            <a:picLocks noChangeAspect="1"/>
          </p:cNvPicPr>
          <p:nvPr/>
        </p:nvPicPr>
        <p:blipFill>
          <a:blip r:embed="rId7"/>
          <a:stretch>
            <a:fillRect/>
          </a:stretch>
        </p:blipFill>
        <p:spPr>
          <a:xfrm>
            <a:off x="953221" y="2660547"/>
            <a:ext cx="4793530" cy="5336194"/>
          </a:xfrm>
          <a:prstGeom prst="rect">
            <a:avLst/>
          </a:prstGeom>
        </p:spPr>
      </p:pic>
    </p:spTree>
    <p:extLst>
      <p:ext uri="{BB962C8B-B14F-4D97-AF65-F5344CB8AC3E}">
        <p14:creationId xmlns:p14="http://schemas.microsoft.com/office/powerpoint/2010/main" val="65118293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 porta NOT (não) também é conhecida pela inversão, além de possuir uma entrada. Ela opera com a expressão booleana</a:t>
            </a:r>
            <a:r>
              <a:rPr lang="pt-BR" sz="1400" dirty="0" smtClean="0"/>
              <a:t>:</a:t>
            </a:r>
          </a:p>
          <a:p>
            <a:pPr fontAlgn="base"/>
            <a:endParaRPr lang="pt-BR" sz="1400" dirty="0"/>
          </a:p>
          <a:p>
            <a:pPr algn="ctr" fontAlgn="base"/>
            <a:r>
              <a:rPr lang="pt-BR" sz="1600" b="1" dirty="0" smtClean="0"/>
              <a:t>X = Ā</a:t>
            </a:r>
          </a:p>
          <a:p>
            <a:pPr algn="ctr" fontAlgn="base"/>
            <a:endParaRPr lang="pt-BR" sz="1600" b="1" dirty="0"/>
          </a:p>
          <a:p>
            <a:pPr algn="ctr" fontAlgn="base"/>
            <a:endParaRPr lang="pt-BR" sz="1600" b="1" dirty="0" smtClean="0"/>
          </a:p>
          <a:p>
            <a:pPr algn="ctr" fontAlgn="base"/>
            <a:endParaRPr lang="pt-BR" sz="1600" b="1" dirty="0"/>
          </a:p>
          <a:p>
            <a:pPr algn="ctr" fontAlgn="base"/>
            <a:endParaRPr lang="pt-BR" sz="1600" b="1" dirty="0" smtClean="0"/>
          </a:p>
          <a:p>
            <a:pPr algn="ctr" fontAlgn="base"/>
            <a:endParaRPr lang="pt-BR" sz="1600" b="1" dirty="0"/>
          </a:p>
          <a:p>
            <a:pPr algn="ctr" fontAlgn="base"/>
            <a:endParaRPr lang="pt-BR" sz="1600" b="1" dirty="0" smtClean="0"/>
          </a:p>
          <a:p>
            <a:pPr algn="ctr" fontAlgn="base"/>
            <a:endParaRPr lang="pt-BR" sz="1600" b="1" dirty="0"/>
          </a:p>
          <a:p>
            <a:pPr algn="ctr" fontAlgn="base"/>
            <a:endParaRPr lang="pt-BR" sz="1600" b="1" dirty="0" smtClean="0"/>
          </a:p>
          <a:p>
            <a:pPr algn="ctr" fontAlgn="base"/>
            <a:endParaRPr lang="pt-BR" sz="1600" b="1" dirty="0"/>
          </a:p>
          <a:p>
            <a:pPr algn="ctr" fontAlgn="base"/>
            <a:endParaRPr lang="pt-BR" sz="1600" b="1" dirty="0" smtClean="0"/>
          </a:p>
          <a:p>
            <a:pPr algn="ctr" fontAlgn="base"/>
            <a:endParaRPr lang="pt-BR" sz="1600" b="1" dirty="0"/>
          </a:p>
          <a:p>
            <a:pPr algn="ctr" fontAlgn="base"/>
            <a:endParaRPr lang="pt-BR" sz="1600" b="1" dirty="0" smtClean="0"/>
          </a:p>
          <a:p>
            <a:pPr algn="ctr" fontAlgn="base"/>
            <a:endParaRPr lang="pt-BR" sz="1600" b="1" dirty="0"/>
          </a:p>
          <a:p>
            <a:pPr algn="ctr" fontAlgn="base"/>
            <a:endParaRPr lang="pt-BR" sz="1600" b="1" dirty="0" smtClean="0"/>
          </a:p>
          <a:p>
            <a:pPr algn="ctr" fontAlgn="base"/>
            <a:endParaRPr lang="pt-BR" sz="1600" b="1" dirty="0"/>
          </a:p>
          <a:p>
            <a:pPr algn="ctr" fontAlgn="base"/>
            <a:endParaRPr lang="pt-BR" sz="1600" b="1" dirty="0" smtClean="0"/>
          </a:p>
          <a:p>
            <a:pPr algn="ctr" fontAlgn="base"/>
            <a:endParaRPr lang="pt-BR" sz="1600" b="1" dirty="0"/>
          </a:p>
          <a:p>
            <a:pPr algn="ctr" fontAlgn="base"/>
            <a:endParaRPr lang="pt-BR" sz="1600" b="1" dirty="0" smtClean="0"/>
          </a:p>
          <a:p>
            <a:pPr fontAlgn="base"/>
            <a:r>
              <a:rPr lang="pt-BR" sz="1400" b="1" dirty="0"/>
              <a:t>Figura 16</a:t>
            </a:r>
            <a:r>
              <a:rPr lang="pt-BR" sz="1400" dirty="0"/>
              <a:t>. NOT ou inversão. </a:t>
            </a:r>
            <a:r>
              <a:rPr lang="pt-BR" sz="1400" b="1" dirty="0"/>
              <a:t>Fonte</a:t>
            </a:r>
            <a:r>
              <a:rPr lang="pt-BR" sz="1400" dirty="0"/>
              <a:t>: MOSS; TOCCI; WIDMER, 2011, p. 57</a:t>
            </a:r>
            <a:r>
              <a:rPr lang="pt-BR" sz="1400" dirty="0" smtClean="0"/>
              <a:t>.</a:t>
            </a:r>
          </a:p>
          <a:p>
            <a:pPr fontAlgn="base"/>
            <a:endParaRPr lang="pt-BR" sz="1400" b="1" dirty="0"/>
          </a:p>
          <a:p>
            <a:pPr fontAlgn="base"/>
            <a:r>
              <a:rPr lang="pt-BR" sz="1400" dirty="0"/>
              <a:t>Observando a Figura 16 podemos ver um círculo que representa a inversão, desta forma na, tabela-verdade notamos que quando</a:t>
            </a:r>
            <a:r>
              <a:rPr lang="pt-BR" sz="1400" b="1" dirty="0"/>
              <a:t> </a:t>
            </a:r>
            <a:endParaRPr lang="pt-BR" sz="1400" b="1" dirty="0" smtClean="0"/>
          </a:p>
          <a:p>
            <a:pPr fontAlgn="base"/>
            <a:r>
              <a:rPr lang="pt-BR" sz="1400" b="1" dirty="0" smtClean="0"/>
              <a:t>A </a:t>
            </a:r>
            <a:r>
              <a:rPr lang="pt-BR" sz="1400" b="1" dirty="0"/>
              <a:t>= 0</a:t>
            </a:r>
            <a:r>
              <a:rPr lang="pt-BR" sz="1400" dirty="0"/>
              <a:t>, </a:t>
            </a:r>
            <a:r>
              <a:rPr lang="pt-BR" sz="1400" b="1" dirty="0"/>
              <a:t>x = 1; </a:t>
            </a:r>
            <a:r>
              <a:rPr lang="pt-BR" sz="1400" dirty="0"/>
              <a:t>e quando</a:t>
            </a:r>
            <a:r>
              <a:rPr lang="pt-BR" sz="1400" b="1" dirty="0"/>
              <a:t> A = 1</a:t>
            </a:r>
            <a:r>
              <a:rPr lang="pt-BR" sz="1400" dirty="0"/>
              <a:t>, </a:t>
            </a:r>
            <a:r>
              <a:rPr lang="pt-BR" sz="1400" b="1" dirty="0"/>
              <a:t>x = 0</a:t>
            </a:r>
            <a:r>
              <a:rPr lang="pt-BR" sz="1400" dirty="0"/>
              <a:t>.</a:t>
            </a:r>
            <a:endParaRPr lang="pt-BR" sz="1400" b="1"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Porta </a:t>
              </a:r>
              <a:r>
                <a:rPr lang="pt-BR" b="1" dirty="0"/>
                <a:t>NOT (NÃO) OU INVERSÃO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1" name="Retângulo de cantos arredondados 30"/>
          <p:cNvSpPr/>
          <p:nvPr/>
        </p:nvSpPr>
        <p:spPr>
          <a:xfrm>
            <a:off x="303101" y="1059557"/>
            <a:ext cx="391798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895350" y="1051243"/>
            <a:ext cx="3181722"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Circuitos lógico-digitais básicos</a:t>
            </a:r>
            <a:endParaRPr lang="pt-BR" dirty="0"/>
          </a:p>
        </p:txBody>
      </p:sp>
      <p:pic>
        <p:nvPicPr>
          <p:cNvPr id="35" name="Imagem 34"/>
          <p:cNvPicPr>
            <a:picLocks noChangeAspect="1"/>
          </p:cNvPicPr>
          <p:nvPr/>
        </p:nvPicPr>
        <p:blipFill>
          <a:blip r:embed="rId6"/>
          <a:stretch>
            <a:fillRect/>
          </a:stretch>
        </p:blipFill>
        <p:spPr>
          <a:xfrm>
            <a:off x="359837" y="1064975"/>
            <a:ext cx="494678" cy="358069"/>
          </a:xfrm>
          <a:prstGeom prst="rect">
            <a:avLst/>
          </a:prstGeom>
        </p:spPr>
      </p:pic>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9"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pic>
        <p:nvPicPr>
          <p:cNvPr id="7" name="Imagem 6"/>
          <p:cNvPicPr>
            <a:picLocks noChangeAspect="1"/>
          </p:cNvPicPr>
          <p:nvPr/>
        </p:nvPicPr>
        <p:blipFill>
          <a:blip r:embed="rId7"/>
          <a:stretch>
            <a:fillRect/>
          </a:stretch>
        </p:blipFill>
        <p:spPr>
          <a:xfrm>
            <a:off x="661376" y="2764410"/>
            <a:ext cx="5311817" cy="4227321"/>
          </a:xfrm>
          <a:prstGeom prst="rect">
            <a:avLst/>
          </a:prstGeom>
        </p:spPr>
      </p:pic>
    </p:spTree>
    <p:extLst>
      <p:ext uri="{BB962C8B-B14F-4D97-AF65-F5344CB8AC3E}">
        <p14:creationId xmlns:p14="http://schemas.microsoft.com/office/powerpoint/2010/main" val="25644818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a:ln w="3175"/>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smtClean="0"/>
              <a:t>A porta </a:t>
            </a:r>
            <a:r>
              <a:rPr lang="pt-BR" sz="1400" b="1" dirty="0"/>
              <a:t>NAND </a:t>
            </a:r>
            <a:r>
              <a:rPr lang="pt-BR" sz="1400" dirty="0"/>
              <a:t>é representada pelo mesmo símbolo da porta AND, porém acrescentado de um círculo que significa inversão. Nesta operação, é utilizada a expressão booleana</a:t>
            </a:r>
            <a:r>
              <a:rPr lang="pt-BR" sz="1400" dirty="0" smtClean="0"/>
              <a:t>:</a:t>
            </a:r>
          </a:p>
          <a:p>
            <a:pPr fontAlgn="base"/>
            <a:endParaRPr lang="pt-BR" sz="1400" dirty="0"/>
          </a:p>
          <a:p>
            <a:pPr fontAlgn="base"/>
            <a:r>
              <a:rPr lang="pt-BR" b="1" dirty="0" smtClean="0"/>
              <a:t>X = </a:t>
            </a:r>
            <a:r>
              <a:rPr lang="pt-BR" b="1" dirty="0" smtClean="0">
                <a:ln>
                  <a:solidFill>
                    <a:schemeClr val="accent1">
                      <a:alpha val="20000"/>
                    </a:schemeClr>
                  </a:solidFill>
                </a:ln>
              </a:rPr>
              <a:t>AB</a:t>
            </a:r>
          </a:p>
          <a:p>
            <a:pPr fontAlgn="base"/>
            <a:endParaRPr lang="pt-BR" sz="1400" dirty="0">
              <a:ln>
                <a:solidFill>
                  <a:schemeClr val="accent1">
                    <a:alpha val="20000"/>
                  </a:schemeClr>
                </a:solidFill>
              </a:ln>
            </a:endParaRPr>
          </a:p>
          <a:p>
            <a:pPr fontAlgn="base"/>
            <a:endParaRPr lang="pt-BR" sz="1400" dirty="0" smtClean="0">
              <a:ln>
                <a:solidFill>
                  <a:schemeClr val="accent1">
                    <a:alpha val="20000"/>
                  </a:schemeClr>
                </a:solidFill>
              </a:ln>
            </a:endParaRPr>
          </a:p>
          <a:p>
            <a:pPr fontAlgn="base"/>
            <a:endParaRPr lang="pt-BR" sz="1400" dirty="0">
              <a:ln>
                <a:solidFill>
                  <a:schemeClr val="accent1">
                    <a:alpha val="20000"/>
                  </a:schemeClr>
                </a:solidFill>
              </a:ln>
            </a:endParaRPr>
          </a:p>
          <a:p>
            <a:pPr fontAlgn="base"/>
            <a:endParaRPr lang="pt-BR" sz="1400" dirty="0" smtClean="0">
              <a:ln>
                <a:solidFill>
                  <a:schemeClr val="accent1">
                    <a:alpha val="20000"/>
                  </a:schemeClr>
                </a:solidFill>
              </a:ln>
            </a:endParaRPr>
          </a:p>
          <a:p>
            <a:pPr fontAlgn="base"/>
            <a:endParaRPr lang="pt-BR" sz="1400" dirty="0">
              <a:ln>
                <a:solidFill>
                  <a:schemeClr val="accent1">
                    <a:alpha val="20000"/>
                  </a:schemeClr>
                </a:solidFill>
              </a:ln>
            </a:endParaRPr>
          </a:p>
          <a:p>
            <a:pPr fontAlgn="base"/>
            <a:endParaRPr lang="pt-BR" sz="1400" dirty="0" smtClean="0">
              <a:ln>
                <a:solidFill>
                  <a:schemeClr val="accent1">
                    <a:alpha val="20000"/>
                  </a:schemeClr>
                </a:solidFill>
              </a:ln>
            </a:endParaRPr>
          </a:p>
          <a:p>
            <a:pPr fontAlgn="base"/>
            <a:endParaRPr lang="pt-BR" sz="1400" dirty="0">
              <a:ln>
                <a:solidFill>
                  <a:schemeClr val="accent1">
                    <a:alpha val="20000"/>
                  </a:schemeClr>
                </a:solidFill>
              </a:ln>
            </a:endParaRPr>
          </a:p>
          <a:p>
            <a:pPr fontAlgn="base"/>
            <a:endParaRPr lang="pt-BR" sz="1400" dirty="0" smtClean="0">
              <a:ln>
                <a:solidFill>
                  <a:schemeClr val="accent1">
                    <a:alpha val="20000"/>
                  </a:schemeClr>
                </a:solidFill>
              </a:ln>
            </a:endParaRPr>
          </a:p>
          <a:p>
            <a:pPr fontAlgn="base"/>
            <a:endParaRPr lang="pt-BR" sz="1400" dirty="0">
              <a:ln>
                <a:solidFill>
                  <a:schemeClr val="accent1">
                    <a:alpha val="20000"/>
                  </a:schemeClr>
                </a:solidFill>
              </a:ln>
            </a:endParaRPr>
          </a:p>
          <a:p>
            <a:pPr fontAlgn="base"/>
            <a:endParaRPr lang="pt-BR" sz="1400" dirty="0" smtClean="0">
              <a:ln>
                <a:solidFill>
                  <a:schemeClr val="accent1">
                    <a:alpha val="20000"/>
                  </a:schemeClr>
                </a:solidFill>
              </a:ln>
            </a:endParaRPr>
          </a:p>
          <a:p>
            <a:pPr fontAlgn="base"/>
            <a:endParaRPr lang="pt-BR" sz="1400" dirty="0">
              <a:ln>
                <a:solidFill>
                  <a:schemeClr val="accent1">
                    <a:alpha val="20000"/>
                  </a:schemeClr>
                </a:solidFill>
              </a:ln>
            </a:endParaRPr>
          </a:p>
          <a:p>
            <a:pPr fontAlgn="base"/>
            <a:endParaRPr lang="pt-BR" sz="1400" dirty="0" smtClean="0">
              <a:ln>
                <a:solidFill>
                  <a:schemeClr val="accent1">
                    <a:alpha val="20000"/>
                  </a:schemeClr>
                </a:solidFill>
              </a:ln>
            </a:endParaRPr>
          </a:p>
          <a:p>
            <a:pPr fontAlgn="base"/>
            <a:endParaRPr lang="pt-BR" sz="1400" dirty="0">
              <a:ln>
                <a:solidFill>
                  <a:schemeClr val="accent1">
                    <a:alpha val="20000"/>
                  </a:schemeClr>
                </a:solidFill>
              </a:ln>
            </a:endParaRPr>
          </a:p>
          <a:p>
            <a:pPr fontAlgn="base"/>
            <a:endParaRPr lang="pt-BR" sz="1400" dirty="0" smtClean="0">
              <a:ln>
                <a:solidFill>
                  <a:schemeClr val="accent1">
                    <a:alpha val="20000"/>
                  </a:schemeClr>
                </a:solidFill>
              </a:ln>
            </a:endParaRPr>
          </a:p>
          <a:p>
            <a:pPr fontAlgn="base"/>
            <a:endParaRPr lang="pt-BR" sz="1400" dirty="0">
              <a:ln>
                <a:solidFill>
                  <a:schemeClr val="accent1">
                    <a:alpha val="20000"/>
                  </a:schemeClr>
                </a:solidFill>
              </a:ln>
            </a:endParaRPr>
          </a:p>
          <a:p>
            <a:pPr fontAlgn="base"/>
            <a:endParaRPr lang="pt-BR" sz="1400" dirty="0" smtClean="0">
              <a:ln>
                <a:solidFill>
                  <a:schemeClr val="accent1">
                    <a:alpha val="20000"/>
                  </a:schemeClr>
                </a:solidFill>
              </a:ln>
            </a:endParaRPr>
          </a:p>
          <a:p>
            <a:pPr fontAlgn="base"/>
            <a:endParaRPr lang="pt-BR" sz="1400" dirty="0">
              <a:ln>
                <a:solidFill>
                  <a:schemeClr val="accent1">
                    <a:alpha val="20000"/>
                  </a:schemeClr>
                </a:solidFill>
              </a:ln>
            </a:endParaRPr>
          </a:p>
          <a:p>
            <a:pPr fontAlgn="base"/>
            <a:endParaRPr lang="pt-BR" sz="1400" dirty="0" smtClean="0">
              <a:ln>
                <a:solidFill>
                  <a:schemeClr val="accent1">
                    <a:alpha val="20000"/>
                  </a:schemeClr>
                </a:solidFill>
              </a:ln>
            </a:endParaRPr>
          </a:p>
          <a:p>
            <a:pPr fontAlgn="base"/>
            <a:r>
              <a:rPr lang="pt-BR" sz="1400" b="1" dirty="0"/>
              <a:t>Figura 17</a:t>
            </a:r>
            <a:r>
              <a:rPr lang="pt-BR" sz="1400" dirty="0"/>
              <a:t>. NAND. </a:t>
            </a:r>
            <a:r>
              <a:rPr lang="pt-BR" sz="1400" b="1" dirty="0"/>
              <a:t>Fonte</a:t>
            </a:r>
            <a:r>
              <a:rPr lang="pt-BR" sz="1400" dirty="0"/>
              <a:t>: MOSS; TOCCI; WIDMER, 2011, p. 66</a:t>
            </a:r>
            <a:r>
              <a:rPr lang="pt-BR" sz="1400" dirty="0" smtClean="0"/>
              <a:t>.</a:t>
            </a:r>
          </a:p>
          <a:p>
            <a:pPr fontAlgn="base"/>
            <a:endParaRPr lang="pt-BR" sz="1400" dirty="0">
              <a:ln>
                <a:solidFill>
                  <a:schemeClr val="accent1">
                    <a:alpha val="20000"/>
                  </a:schemeClr>
                </a:solidFill>
              </a:ln>
            </a:endParaRPr>
          </a:p>
          <a:p>
            <a:pPr fontAlgn="base"/>
            <a:r>
              <a:rPr lang="pt-BR" sz="1400" dirty="0"/>
              <a:t>Vamos analisar a tabela-verdade na Figura 18: na primeira linha, temos as entradas A = 0 e B = 0. </a:t>
            </a:r>
            <a:endParaRPr lang="pt-BR" sz="1400" dirty="0" smtClean="0"/>
          </a:p>
          <a:p>
            <a:pPr fontAlgn="base"/>
            <a:endParaRPr lang="pt-BR" sz="1400" dirty="0"/>
          </a:p>
          <a:p>
            <a:pPr fontAlgn="base"/>
            <a:r>
              <a:rPr lang="pt-BR" sz="1400" dirty="0" smtClean="0"/>
              <a:t>Na </a:t>
            </a:r>
            <a:r>
              <a:rPr lang="pt-BR" sz="1400" dirty="0"/>
              <a:t>operação AND, o resultado é x = 0, porém com a inversão o resultado NAND é x = 1. </a:t>
            </a:r>
            <a:endParaRPr lang="pt-BR" sz="1400" dirty="0" smtClean="0"/>
          </a:p>
          <a:p>
            <a:pPr fontAlgn="base"/>
            <a:endParaRPr lang="pt-BR" sz="1400" dirty="0"/>
          </a:p>
          <a:p>
            <a:pPr fontAlgn="base"/>
            <a:r>
              <a:rPr lang="pt-BR" sz="1400" dirty="0" smtClean="0"/>
              <a:t>Também </a:t>
            </a:r>
            <a:r>
              <a:rPr lang="pt-BR" sz="1400" dirty="0"/>
              <a:t>podemos ver que na quarta linha as entradas são A = 1 e B = 1.Na operação AND, o resultado é x = 1, porém com a inversão, na tabela NAND, vemos x = 0.</a:t>
            </a:r>
            <a:endParaRPr lang="pt-BR" sz="1400" dirty="0">
              <a:ln>
                <a:solidFill>
                  <a:schemeClr val="accent1">
                    <a:alpha val="20000"/>
                  </a:schemeClr>
                </a:solidFill>
              </a:ln>
            </a:endParaRP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Porta </a:t>
              </a:r>
              <a:r>
                <a:rPr lang="pt-BR" b="1" dirty="0"/>
                <a:t>NAND</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1" name="Retângulo de cantos arredondados 30"/>
          <p:cNvSpPr/>
          <p:nvPr/>
        </p:nvSpPr>
        <p:spPr>
          <a:xfrm>
            <a:off x="303101" y="1059557"/>
            <a:ext cx="391798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895350" y="1051243"/>
            <a:ext cx="3181722"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Circuitos lógico-digitais básicos</a:t>
            </a:r>
            <a:endParaRPr lang="pt-BR" dirty="0"/>
          </a:p>
        </p:txBody>
      </p:sp>
      <p:pic>
        <p:nvPicPr>
          <p:cNvPr id="35" name="Imagem 34"/>
          <p:cNvPicPr>
            <a:picLocks noChangeAspect="1"/>
          </p:cNvPicPr>
          <p:nvPr/>
        </p:nvPicPr>
        <p:blipFill>
          <a:blip r:embed="rId6"/>
          <a:stretch>
            <a:fillRect/>
          </a:stretch>
        </p:blipFill>
        <p:spPr>
          <a:xfrm>
            <a:off x="359837" y="1064975"/>
            <a:ext cx="494678" cy="358069"/>
          </a:xfrm>
          <a:prstGeom prst="rect">
            <a:avLst/>
          </a:prstGeom>
        </p:spPr>
      </p:pic>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9"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cxnSp>
        <p:nvCxnSpPr>
          <p:cNvPr id="4" name="Conector reto 3"/>
          <p:cNvCxnSpPr/>
          <p:nvPr/>
        </p:nvCxnSpPr>
        <p:spPr>
          <a:xfrm>
            <a:off x="1000665" y="2648744"/>
            <a:ext cx="268095" cy="0"/>
          </a:xfrm>
          <a:prstGeom prst="line">
            <a:avLst/>
          </a:prstGeom>
        </p:spPr>
        <p:style>
          <a:lnRef idx="1">
            <a:schemeClr val="dk1"/>
          </a:lnRef>
          <a:fillRef idx="0">
            <a:schemeClr val="dk1"/>
          </a:fillRef>
          <a:effectRef idx="0">
            <a:schemeClr val="dk1"/>
          </a:effectRef>
          <a:fontRef idx="minor">
            <a:schemeClr val="tx1"/>
          </a:fontRef>
        </p:style>
      </p:cxnSp>
      <p:pic>
        <p:nvPicPr>
          <p:cNvPr id="8" name="Imagem 7"/>
          <p:cNvPicPr>
            <a:picLocks noChangeAspect="1"/>
          </p:cNvPicPr>
          <p:nvPr/>
        </p:nvPicPr>
        <p:blipFill>
          <a:blip r:embed="rId7"/>
          <a:stretch>
            <a:fillRect/>
          </a:stretch>
        </p:blipFill>
        <p:spPr>
          <a:xfrm>
            <a:off x="471887" y="3000221"/>
            <a:ext cx="5720332" cy="3680971"/>
          </a:xfrm>
          <a:prstGeom prst="rect">
            <a:avLst/>
          </a:prstGeom>
        </p:spPr>
      </p:pic>
    </p:spTree>
    <p:extLst>
      <p:ext uri="{BB962C8B-B14F-4D97-AF65-F5344CB8AC3E}">
        <p14:creationId xmlns:p14="http://schemas.microsoft.com/office/powerpoint/2010/main" val="215575309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a:ln w="3175"/>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Basicamente, o símbolo utilizado para porta </a:t>
            </a:r>
            <a:r>
              <a:rPr lang="pt-BR" sz="1400" b="1" dirty="0"/>
              <a:t>NOR </a:t>
            </a:r>
            <a:r>
              <a:rPr lang="pt-BR" sz="1400" dirty="0"/>
              <a:t>é o mesmo da porta OR acrescentado de um círculo que representa a inversão. Ela opera com a expressão booleana: </a:t>
            </a:r>
            <a:endParaRPr lang="pt-BR" sz="1400" dirty="0" smtClean="0">
              <a:ln>
                <a:solidFill>
                  <a:schemeClr val="accent1">
                    <a:alpha val="20000"/>
                  </a:schemeClr>
                </a:solidFill>
              </a:ln>
            </a:endParaRPr>
          </a:p>
          <a:p>
            <a:pPr fontAlgn="base"/>
            <a:r>
              <a:rPr lang="pt-BR" b="1" dirty="0" smtClean="0">
                <a:ln>
                  <a:solidFill>
                    <a:schemeClr val="accent1">
                      <a:alpha val="20000"/>
                    </a:schemeClr>
                  </a:solidFill>
                </a:ln>
              </a:rPr>
              <a:t>X = A+B</a:t>
            </a:r>
            <a:endParaRPr lang="pt-BR" sz="1400" dirty="0" smtClean="0">
              <a:ln>
                <a:solidFill>
                  <a:schemeClr val="accent1">
                    <a:alpha val="20000"/>
                  </a:schemeClr>
                </a:solidFill>
              </a:ln>
            </a:endParaRPr>
          </a:p>
          <a:p>
            <a:pPr fontAlgn="base"/>
            <a:r>
              <a:rPr lang="pt-BR" sz="1400" dirty="0"/>
              <a:t>Isso significa que, primeiramente, é feita a operação </a:t>
            </a:r>
            <a:r>
              <a:rPr lang="pt-BR" sz="1400" b="1" dirty="0"/>
              <a:t>OR </a:t>
            </a:r>
            <a:r>
              <a:rPr lang="pt-BR" sz="1400" dirty="0"/>
              <a:t>e em seguida a operação de inversão</a:t>
            </a:r>
            <a:r>
              <a:rPr lang="pt-BR" sz="1400" dirty="0" smtClean="0"/>
              <a:t>.</a:t>
            </a:r>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r>
              <a:rPr lang="pt-BR" sz="1400" b="1" dirty="0"/>
              <a:t>Figura 18</a:t>
            </a:r>
            <a:r>
              <a:rPr lang="pt-BR" sz="1400" dirty="0"/>
              <a:t>. NOR. </a:t>
            </a:r>
            <a:r>
              <a:rPr lang="pt-BR" sz="1400" b="1" dirty="0"/>
              <a:t>Fonte</a:t>
            </a:r>
            <a:r>
              <a:rPr lang="pt-BR" sz="1400" dirty="0"/>
              <a:t>: MOSS; TOCCI; WIDMER, 2011, p. 64</a:t>
            </a:r>
            <a:r>
              <a:rPr lang="pt-BR" sz="1400" dirty="0" smtClean="0"/>
              <a:t>.</a:t>
            </a:r>
          </a:p>
          <a:p>
            <a:pPr fontAlgn="base"/>
            <a:endParaRPr lang="pt-BR" sz="1400" dirty="0"/>
          </a:p>
          <a:p>
            <a:pPr fontAlgn="base"/>
            <a:r>
              <a:rPr lang="pt-BR" sz="1400" dirty="0"/>
              <a:t>Vamos analisar a tabela-verdade: na primeira linha, temos as entradas A = 0 e B = 0. Na operação OR, o resultado é x = 0, e após a inversão, a tabela NOR é x = 1.</a:t>
            </a:r>
          </a:p>
          <a:p>
            <a:pPr fontAlgn="base"/>
            <a:r>
              <a:rPr lang="pt-BR" sz="1400" dirty="0"/>
              <a:t>Na quarta linha, temos as entradas A = 1 e B = 1. Na operação OR, o resultado é x = 1, mas após a inversão a tabela NOR mostra que x = 0.</a:t>
            </a:r>
          </a:p>
          <a:p>
            <a:pPr fontAlgn="base"/>
            <a:endParaRPr lang="pt-BR" sz="1400" dirty="0" smtClean="0"/>
          </a:p>
          <a:p>
            <a:pPr fontAlgn="base"/>
            <a:endParaRPr lang="pt-BR" sz="1400" dirty="0">
              <a:ln>
                <a:solidFill>
                  <a:schemeClr val="accent1">
                    <a:alpha val="20000"/>
                  </a:schemeClr>
                </a:solidFill>
              </a:ln>
            </a:endParaRPr>
          </a:p>
          <a:p>
            <a:pPr fontAlgn="base"/>
            <a:endParaRPr lang="pt-BR" sz="1400" dirty="0">
              <a:ln>
                <a:solidFill>
                  <a:schemeClr val="accent1">
                    <a:alpha val="20000"/>
                  </a:schemeClr>
                </a:solidFill>
              </a:ln>
            </a:endParaRP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Porta </a:t>
              </a:r>
              <a:r>
                <a:rPr lang="pt-BR" b="1" dirty="0"/>
                <a:t>NOR</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1" name="Retângulo de cantos arredondados 30"/>
          <p:cNvSpPr/>
          <p:nvPr/>
        </p:nvSpPr>
        <p:spPr>
          <a:xfrm>
            <a:off x="303101" y="1059557"/>
            <a:ext cx="391798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895350" y="1051243"/>
            <a:ext cx="3181722"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Circuitos lógico-digitais básicos</a:t>
            </a:r>
            <a:endParaRPr lang="pt-BR" dirty="0"/>
          </a:p>
        </p:txBody>
      </p:sp>
      <p:pic>
        <p:nvPicPr>
          <p:cNvPr id="35" name="Imagem 34"/>
          <p:cNvPicPr>
            <a:picLocks noChangeAspect="1"/>
          </p:cNvPicPr>
          <p:nvPr/>
        </p:nvPicPr>
        <p:blipFill>
          <a:blip r:embed="rId6"/>
          <a:stretch>
            <a:fillRect/>
          </a:stretch>
        </p:blipFill>
        <p:spPr>
          <a:xfrm>
            <a:off x="359837" y="1064975"/>
            <a:ext cx="494678" cy="358069"/>
          </a:xfrm>
          <a:prstGeom prst="rect">
            <a:avLst/>
          </a:prstGeom>
        </p:spPr>
      </p:pic>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9"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cxnSp>
        <p:nvCxnSpPr>
          <p:cNvPr id="4" name="Conector reto 3"/>
          <p:cNvCxnSpPr/>
          <p:nvPr/>
        </p:nvCxnSpPr>
        <p:spPr>
          <a:xfrm>
            <a:off x="928657" y="2504728"/>
            <a:ext cx="556128" cy="0"/>
          </a:xfrm>
          <a:prstGeom prst="line">
            <a:avLst/>
          </a:prstGeom>
        </p:spPr>
        <p:style>
          <a:lnRef idx="1">
            <a:schemeClr val="dk1"/>
          </a:lnRef>
          <a:fillRef idx="0">
            <a:schemeClr val="dk1"/>
          </a:fillRef>
          <a:effectRef idx="0">
            <a:schemeClr val="dk1"/>
          </a:effectRef>
          <a:fontRef idx="minor">
            <a:schemeClr val="tx1"/>
          </a:fontRef>
        </p:style>
      </p:cxnSp>
      <p:pic>
        <p:nvPicPr>
          <p:cNvPr id="7" name="Imagem 6"/>
          <p:cNvPicPr>
            <a:picLocks noChangeAspect="1"/>
          </p:cNvPicPr>
          <p:nvPr/>
        </p:nvPicPr>
        <p:blipFill>
          <a:blip r:embed="rId7"/>
          <a:stretch>
            <a:fillRect/>
          </a:stretch>
        </p:blipFill>
        <p:spPr>
          <a:xfrm>
            <a:off x="854515" y="3152800"/>
            <a:ext cx="4944647" cy="4627424"/>
          </a:xfrm>
          <a:prstGeom prst="rect">
            <a:avLst/>
          </a:prstGeom>
        </p:spPr>
      </p:pic>
    </p:spTree>
    <p:extLst>
      <p:ext uri="{BB962C8B-B14F-4D97-AF65-F5344CB8AC3E}">
        <p14:creationId xmlns:p14="http://schemas.microsoft.com/office/powerpoint/2010/main" val="18606078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txBox="1">
            <a:spLocks/>
          </p:cNvSpPr>
          <p:nvPr/>
        </p:nvSpPr>
        <p:spPr>
          <a:xfrm>
            <a:off x="428604" y="1023910"/>
            <a:ext cx="6286544" cy="8681618"/>
          </a:xfrm>
          <a:prstGeom prst="rect">
            <a:avLst/>
          </a:prstGeom>
        </p:spPr>
        <p:txBody>
          <a:bodyPr vert="horz" lIns="91440" tIns="45720" rIns="91440" bIns="45720" rtlCol="0" anchor="t" anchorCtr="0">
            <a:no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pt-BR" sz="2800" dirty="0" smtClean="0">
                <a:latin typeface="+mj-lt"/>
                <a:ea typeface="+mj-ea"/>
                <a:cs typeface="+mj-cs"/>
              </a:rPr>
              <a:t>Prefácio</a:t>
            </a:r>
            <a:endParaRPr kumimoji="0" lang="pt-BR" sz="28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r>
              <a:rPr lang="pt-BR" sz="2400" b="1" dirty="0" smtClean="0">
                <a:latin typeface="+mj-lt"/>
                <a:ea typeface="+mj-ea"/>
                <a:cs typeface="+mj-cs"/>
              </a:rPr>
              <a:t>A informação e a sobrevivência</a:t>
            </a:r>
            <a:endParaRPr kumimoji="0" lang="pt-BR" sz="2400" b="1" i="0" u="none" strike="noStrike" kern="1200" cap="none" spc="0" normalizeH="0" baseline="0" noProof="0" dirty="0">
              <a:ln>
                <a:noFill/>
              </a:ln>
              <a:solidFill>
                <a:schemeClr val="tx1"/>
              </a:solidFill>
              <a:effectLst/>
              <a:uLnTx/>
              <a:uFillTx/>
              <a:latin typeface="+mj-lt"/>
              <a:ea typeface="+mj-ea"/>
              <a:cs typeface="+mj-cs"/>
            </a:endParaRPr>
          </a:p>
        </p:txBody>
      </p:sp>
      <p:sp>
        <p:nvSpPr>
          <p:cNvPr id="8" name="Título 1"/>
          <p:cNvSpPr txBox="1">
            <a:spLocks/>
          </p:cNvSpPr>
          <p:nvPr/>
        </p:nvSpPr>
        <p:spPr>
          <a:xfrm>
            <a:off x="571480" y="1905906"/>
            <a:ext cx="6000792" cy="7799622"/>
          </a:xfrm>
          <a:prstGeom prst="rect">
            <a:avLst/>
          </a:prstGeom>
        </p:spPr>
        <p:txBody>
          <a:bodyPr vert="horz" lIns="91440" tIns="45720" rIns="91440" bIns="45720" rtlCol="0" anchor="t" anchorCtr="0">
            <a:noAutofit/>
          </a:bodyPr>
          <a:lstStyle/>
          <a:p>
            <a:pPr marL="0" marR="0" lvl="0" indent="0" algn="just" defTabSz="914400" rtl="0" eaLnBrk="1" fontAlgn="auto" latinLnBrk="0" hangingPunct="1">
              <a:lnSpc>
                <a:spcPct val="100000"/>
              </a:lnSpc>
              <a:spcBef>
                <a:spcPct val="0"/>
              </a:spcBef>
              <a:spcAft>
                <a:spcPts val="0"/>
              </a:spcAft>
              <a:buClrTx/>
              <a:buSzTx/>
              <a:buFontTx/>
              <a:buNone/>
              <a:tabLst/>
              <a:defRPr/>
            </a:pPr>
            <a:r>
              <a:rPr lang="pt-BR" sz="1400" dirty="0" smtClean="0">
                <a:latin typeface="+mj-lt"/>
                <a:ea typeface="+mj-ea"/>
                <a:cs typeface="+mj-cs"/>
              </a:rPr>
              <a:t>O aprendizado atual está como sempre foi: manipulado, desde sua criação.</a:t>
            </a:r>
            <a:endParaRPr kumimoji="0" lang="pt-BR" sz="140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r>
              <a:rPr kumimoji="0" lang="pt-BR" sz="1400" i="0" u="none" strike="noStrike" kern="1200" cap="none" spc="0" normalizeH="0" baseline="0" noProof="0" dirty="0" smtClean="0">
                <a:ln>
                  <a:noFill/>
                </a:ln>
                <a:solidFill>
                  <a:schemeClr val="tx1"/>
                </a:solidFill>
                <a:effectLst/>
                <a:uLnTx/>
                <a:uFillTx/>
                <a:latin typeface="+mj-lt"/>
                <a:ea typeface="+mj-ea"/>
                <a:cs typeface="+mj-cs"/>
              </a:rPr>
              <a:t>Desde o</a:t>
            </a:r>
            <a:r>
              <a:rPr kumimoji="0" lang="pt-BR" sz="1400" i="0" u="none" strike="noStrike" kern="1200" cap="none" spc="0" normalizeH="0" noProof="0" dirty="0" smtClean="0">
                <a:ln>
                  <a:noFill/>
                </a:ln>
                <a:solidFill>
                  <a:schemeClr val="tx1"/>
                </a:solidFill>
                <a:effectLst/>
                <a:uLnTx/>
                <a:uFillTx/>
                <a:latin typeface="+mj-lt"/>
                <a:ea typeface="+mj-ea"/>
                <a:cs typeface="+mj-cs"/>
              </a:rPr>
              <a:t> tempo dos homens e mulheres das cavernas a informação é sobrevivência. </a:t>
            </a:r>
            <a:r>
              <a:rPr lang="pt-BR" sz="1400" dirty="0" smtClean="0">
                <a:latin typeface="+mj-lt"/>
                <a:ea typeface="+mj-ea"/>
                <a:cs typeface="+mj-cs"/>
              </a:rPr>
              <a:t>Quando o ser humano passou da fase de utilizar a informação para apenas sobreviver, ele começou a utilizá-la como meio de controle e repressão a sua própria tribo/sociedade/meio em que vive/natureza.</a:t>
            </a:r>
          </a:p>
          <a:p>
            <a:pPr marL="0" marR="0" lvl="0" indent="0" algn="just" defTabSz="914400" rtl="0" eaLnBrk="1" fontAlgn="auto" latinLnBrk="0" hangingPunct="1">
              <a:lnSpc>
                <a:spcPct val="100000"/>
              </a:lnSpc>
              <a:spcBef>
                <a:spcPct val="0"/>
              </a:spcBef>
              <a:spcAft>
                <a:spcPts val="0"/>
              </a:spcAft>
              <a:buClrTx/>
              <a:buSzTx/>
              <a:buFontTx/>
              <a:buNone/>
              <a:tabLst/>
              <a:defRPr/>
            </a:pPr>
            <a:endParaRPr lang="pt-BR" sz="1400" dirty="0" smtClean="0">
              <a:latin typeface="+mj-lt"/>
              <a:ea typeface="+mj-ea"/>
              <a:cs typeface="+mj-cs"/>
            </a:endParaRPr>
          </a:p>
          <a:p>
            <a:pPr lvl="0" algn="just">
              <a:spcBef>
                <a:spcPct val="0"/>
              </a:spcBef>
              <a:defRPr/>
            </a:pPr>
            <a:r>
              <a:rPr lang="pt-BR" sz="1400" dirty="0" smtClean="0">
                <a:latin typeface="+mj-lt"/>
                <a:ea typeface="+mj-ea"/>
                <a:cs typeface="+mj-cs"/>
              </a:rPr>
              <a:t>Desde então temos tribos contra tribos, civilizações contra civilizações, impérios contra </a:t>
            </a:r>
            <a:r>
              <a:rPr lang="pt-BR" sz="1400" dirty="0" smtClean="0"/>
              <a:t>impérios...</a:t>
            </a:r>
            <a:endParaRPr lang="pt-BR" sz="1400" dirty="0" smtClean="0">
              <a:latin typeface="+mj-lt"/>
              <a:ea typeface="+mj-ea"/>
              <a:cs typeface="+mj-cs"/>
            </a:endParaRPr>
          </a:p>
          <a:p>
            <a:pPr lvl="0" algn="just">
              <a:spcBef>
                <a:spcPct val="0"/>
              </a:spcBef>
              <a:defRPr/>
            </a:pPr>
            <a:r>
              <a:rPr lang="pt-BR" sz="1400" dirty="0" smtClean="0">
                <a:latin typeface="+mj-lt"/>
                <a:ea typeface="+mj-ea"/>
                <a:cs typeface="+mj-cs"/>
              </a:rPr>
              <a:t>Sendo que o que determina o vencedor desde o tempo das cavernas até hoje é a informação.</a:t>
            </a:r>
          </a:p>
          <a:p>
            <a:pPr lvl="0" algn="just">
              <a:spcBef>
                <a:spcPct val="0"/>
              </a:spcBef>
              <a:defRPr/>
            </a:pPr>
            <a:endParaRPr lang="pt-BR" sz="1400" dirty="0" smtClean="0">
              <a:latin typeface="+mj-lt"/>
              <a:ea typeface="+mj-ea"/>
              <a:cs typeface="+mj-cs"/>
            </a:endParaRPr>
          </a:p>
          <a:p>
            <a:pPr lvl="0" algn="just">
              <a:spcBef>
                <a:spcPct val="0"/>
              </a:spcBef>
              <a:defRPr/>
            </a:pPr>
            <a:r>
              <a:rPr lang="pt-BR" sz="1400" dirty="0" smtClean="0">
                <a:latin typeface="+mj-lt"/>
                <a:ea typeface="+mj-ea"/>
                <a:cs typeface="+mj-cs"/>
              </a:rPr>
              <a:t>Quando o ser humano começou a utilizar a primeira grande informação que foi a utilização do fogo, </a:t>
            </a:r>
            <a:r>
              <a:rPr lang="pt-BR" b="1" dirty="0" smtClean="0">
                <a:latin typeface="+mj-lt"/>
                <a:ea typeface="+mj-ea"/>
                <a:cs typeface="+mj-cs"/>
              </a:rPr>
              <a:t>a natureza </a:t>
            </a:r>
            <a:r>
              <a:rPr lang="pt-BR" sz="1400" dirty="0" smtClean="0">
                <a:latin typeface="+mj-lt"/>
                <a:ea typeface="+mj-ea"/>
                <a:cs typeface="+mj-cs"/>
              </a:rPr>
              <a:t>e as outras tribos atacadas não tinham chance alguma e foram derrotadas.</a:t>
            </a:r>
          </a:p>
          <a:p>
            <a:pPr lvl="0" algn="just">
              <a:spcBef>
                <a:spcPct val="0"/>
              </a:spcBef>
              <a:defRPr/>
            </a:pPr>
            <a:endParaRPr lang="pt-BR" sz="1400" dirty="0" smtClean="0">
              <a:latin typeface="+mj-lt"/>
              <a:ea typeface="+mj-ea"/>
              <a:cs typeface="+mj-cs"/>
            </a:endParaRPr>
          </a:p>
          <a:p>
            <a:pPr algn="just">
              <a:spcBef>
                <a:spcPct val="0"/>
              </a:spcBef>
              <a:defRPr/>
            </a:pPr>
            <a:r>
              <a:rPr lang="pt-BR" sz="1400" dirty="0" smtClean="0"/>
              <a:t>Quando o ser humano começou a utilizar armas primitivas do tempo da pedra lascada de fabricação humana, as outras tribos atacadas não tinham chance alguma e foram derrotadas.</a:t>
            </a:r>
          </a:p>
          <a:p>
            <a:pPr algn="just">
              <a:spcBef>
                <a:spcPct val="0"/>
              </a:spcBef>
              <a:defRPr/>
            </a:pPr>
            <a:endParaRPr lang="pt-BR" sz="1400" dirty="0" smtClean="0"/>
          </a:p>
          <a:p>
            <a:pPr algn="just">
              <a:spcBef>
                <a:spcPct val="0"/>
              </a:spcBef>
              <a:defRPr/>
            </a:pPr>
            <a:r>
              <a:rPr lang="pt-BR" sz="1400" dirty="0" smtClean="0"/>
              <a:t>Quando o ser humano começou a utilizar armas, utilizando o minério de ferro entre outros, posteriormente manipulando-os até se chegar as espadas lanças..., as outras tribos atacadas não tinham chance alguma e foram derrotadas.</a:t>
            </a:r>
          </a:p>
          <a:p>
            <a:pPr algn="just">
              <a:spcBef>
                <a:spcPct val="0"/>
              </a:spcBef>
              <a:defRPr/>
            </a:pPr>
            <a:endParaRPr lang="pt-BR" sz="1400" dirty="0" smtClean="0"/>
          </a:p>
          <a:p>
            <a:pPr algn="just">
              <a:spcBef>
                <a:spcPct val="0"/>
              </a:spcBef>
              <a:defRPr/>
            </a:pPr>
            <a:r>
              <a:rPr lang="pt-BR" sz="1400" dirty="0" smtClean="0"/>
              <a:t>Quando o império chinês criou e utilizou a pólvora e o seu uso em combates/guerras se espalhou as sociedades que utilizavam apenas espadas lanças... foram derrotadas. E chegamos a criação da bomba atômica e nuclear, como saber se o aprendizado é manipulado?</a:t>
            </a:r>
          </a:p>
          <a:p>
            <a:pPr algn="just">
              <a:spcBef>
                <a:spcPct val="0"/>
              </a:spcBef>
              <a:defRPr/>
            </a:pPr>
            <a:r>
              <a:rPr lang="pt-BR" sz="1400" dirty="0" smtClean="0"/>
              <a:t>Tente você(uma sociedade/grupo/indivíduo) criar uma bomba atômica ou nuclear.</a:t>
            </a:r>
          </a:p>
          <a:p>
            <a:pPr algn="just">
              <a:spcBef>
                <a:spcPct val="0"/>
              </a:spcBef>
              <a:defRPr/>
            </a:pPr>
            <a:endParaRPr lang="pt-BR" sz="1400" dirty="0" smtClean="0"/>
          </a:p>
          <a:p>
            <a:pPr algn="just">
              <a:spcBef>
                <a:spcPct val="0"/>
              </a:spcBef>
              <a:defRPr/>
            </a:pPr>
            <a:r>
              <a:rPr lang="pt-BR" sz="1400" dirty="0" smtClean="0"/>
              <a:t>Nas nossas aulas, não vou lhe ensinar a criar uma bomba </a:t>
            </a:r>
            <a:r>
              <a:rPr lang="pt-BR" sz="1400" dirty="0"/>
              <a:t>atômica ou </a:t>
            </a:r>
            <a:r>
              <a:rPr lang="pt-BR" sz="1400" dirty="0" smtClean="0"/>
              <a:t>nuclear. Irei repassar as informações acumuladas das gerações anteriores para a sobrevivência das futuras gerações.  </a:t>
            </a:r>
          </a:p>
          <a:p>
            <a:pPr algn="just">
              <a:spcBef>
                <a:spcPct val="0"/>
              </a:spcBef>
              <a:defRPr/>
            </a:pPr>
            <a:endParaRPr lang="pt-BR" sz="1400" dirty="0" smtClean="0"/>
          </a:p>
          <a:p>
            <a:pPr algn="just">
              <a:spcBef>
                <a:spcPct val="0"/>
              </a:spcBef>
              <a:defRPr/>
            </a:pPr>
            <a:r>
              <a:rPr lang="pt-BR" sz="1400" dirty="0" smtClean="0"/>
              <a:t>Conforme o nosso histórico, a geração ou gerações que irão sobreviver serão as que mais bem utilizarem a informação.</a:t>
            </a:r>
          </a:p>
          <a:p>
            <a:pPr algn="just">
              <a:spcBef>
                <a:spcPct val="0"/>
              </a:spcBef>
              <a:defRPr/>
            </a:pPr>
            <a:endParaRPr lang="pt-BR" sz="1400" dirty="0" smtClean="0"/>
          </a:p>
          <a:p>
            <a:pPr algn="just">
              <a:spcBef>
                <a:spcPct val="0"/>
              </a:spcBef>
              <a:defRPr/>
            </a:pPr>
            <a:endParaRPr lang="pt-BR" sz="1400" dirty="0" smtClean="0"/>
          </a:p>
          <a:p>
            <a:pPr algn="just">
              <a:spcBef>
                <a:spcPct val="0"/>
              </a:spcBef>
              <a:defRPr/>
            </a:pPr>
            <a:endParaRPr lang="pt-BR" sz="1400" dirty="0" smtClean="0"/>
          </a:p>
          <a:p>
            <a:pPr algn="just">
              <a:spcBef>
                <a:spcPct val="0"/>
              </a:spcBef>
              <a:defRPr/>
            </a:pPr>
            <a:endParaRPr lang="pt-BR" sz="1400" dirty="0" smtClean="0"/>
          </a:p>
          <a:p>
            <a:pPr lvl="0" algn="just">
              <a:spcBef>
                <a:spcPct val="0"/>
              </a:spcBef>
              <a:defRPr/>
            </a:pPr>
            <a:endParaRPr lang="pt-BR" sz="1400" dirty="0" smtClean="0">
              <a:latin typeface="+mj-lt"/>
              <a:ea typeface="+mj-ea"/>
              <a:cs typeface="+mj-cs"/>
            </a:endParaRPr>
          </a:p>
          <a:p>
            <a:pPr lvl="0" algn="just">
              <a:spcBef>
                <a:spcPct val="0"/>
              </a:spcBef>
              <a:defRPr/>
            </a:pPr>
            <a:endParaRPr lang="pt-BR" sz="1400" dirty="0" smtClean="0">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400" i="0" u="none" strike="noStrike" kern="1200" cap="none" spc="0" normalizeH="0" noProof="0" dirty="0" smtClean="0">
              <a:ln>
                <a:noFill/>
              </a:ln>
              <a:solidFill>
                <a:schemeClr val="tx1"/>
              </a:solidFill>
              <a:effectLst/>
              <a:uLnTx/>
              <a:uFillTx/>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pic>
        <p:nvPicPr>
          <p:cNvPr id="1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Conector reto 10"/>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5" name="Cruz 14"/>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Cruz 15"/>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9" name="Retângulo 18"/>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4"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Tree>
    <p:extLst>
      <p:ext uri="{BB962C8B-B14F-4D97-AF65-F5344CB8AC3E}">
        <p14:creationId xmlns:p14="http://schemas.microsoft.com/office/powerpoint/2010/main" val="173794705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a:ln w="3175"/>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Na porta XOR, a saída vai a nível alto sempre que uma entrada for diferente da outra. Esta operação usa a expressão booleana</a:t>
            </a:r>
            <a:r>
              <a:rPr lang="pt-BR" sz="1400" dirty="0" smtClean="0"/>
              <a:t>:</a:t>
            </a:r>
          </a:p>
          <a:p>
            <a:pPr fontAlgn="base"/>
            <a:endParaRPr lang="pt-BR" sz="1400" dirty="0">
              <a:ln>
                <a:solidFill>
                  <a:schemeClr val="accent1">
                    <a:alpha val="20000"/>
                  </a:schemeClr>
                </a:solidFill>
              </a:ln>
            </a:endParaRPr>
          </a:p>
          <a:p>
            <a:pPr fontAlgn="base"/>
            <a:r>
              <a:rPr lang="pt-BR" sz="1600" b="1" dirty="0">
                <a:ln>
                  <a:solidFill>
                    <a:schemeClr val="accent1">
                      <a:alpha val="20000"/>
                    </a:schemeClr>
                  </a:solidFill>
                </a:ln>
              </a:rPr>
              <a:t>X</a:t>
            </a:r>
            <a:r>
              <a:rPr lang="pt-BR" sz="1600" b="1" dirty="0" smtClean="0">
                <a:ln>
                  <a:solidFill>
                    <a:schemeClr val="accent1">
                      <a:alpha val="20000"/>
                    </a:schemeClr>
                  </a:solidFill>
                </a:ln>
              </a:rPr>
              <a:t> = A</a:t>
            </a:r>
            <a:r>
              <a:rPr lang="pt-BR" sz="1600" dirty="0" smtClean="0"/>
              <a:t>⊕</a:t>
            </a:r>
            <a:r>
              <a:rPr lang="pt-BR" sz="1600" b="1" dirty="0" smtClean="0">
                <a:ln>
                  <a:solidFill>
                    <a:schemeClr val="accent1">
                      <a:alpha val="20000"/>
                    </a:schemeClr>
                  </a:solidFill>
                </a:ln>
              </a:rPr>
              <a:t>B, X = A B </a:t>
            </a:r>
            <a:r>
              <a:rPr lang="pt-BR" sz="1600" dirty="0" smtClean="0">
                <a:ln>
                  <a:solidFill>
                    <a:schemeClr val="accent1">
                      <a:alpha val="20000"/>
                    </a:schemeClr>
                  </a:solidFill>
                </a:ln>
              </a:rPr>
              <a:t>OU</a:t>
            </a:r>
            <a:r>
              <a:rPr lang="pt-BR" sz="1600" b="1" dirty="0" smtClean="0">
                <a:ln>
                  <a:solidFill>
                    <a:schemeClr val="accent1">
                      <a:alpha val="20000"/>
                    </a:schemeClr>
                  </a:solidFill>
                </a:ln>
              </a:rPr>
              <a:t> X = A B</a:t>
            </a:r>
            <a:endParaRPr lang="pt-BR" sz="1600" b="1" dirty="0">
              <a:ln>
                <a:solidFill>
                  <a:schemeClr val="accent1">
                    <a:alpha val="20000"/>
                  </a:schemeClr>
                </a:solidFill>
              </a:ln>
            </a:endParaRPr>
          </a:p>
          <a:p>
            <a:pPr fontAlgn="base"/>
            <a:endParaRPr lang="pt-BR" sz="1600" b="1" dirty="0" smtClean="0">
              <a:ln>
                <a:solidFill>
                  <a:schemeClr val="accent1">
                    <a:alpha val="20000"/>
                  </a:schemeClr>
                </a:solidFill>
              </a:ln>
            </a:endParaRPr>
          </a:p>
          <a:p>
            <a:pPr fontAlgn="base"/>
            <a:endParaRPr lang="pt-BR" sz="1600" b="1" dirty="0">
              <a:ln>
                <a:solidFill>
                  <a:schemeClr val="accent1">
                    <a:alpha val="20000"/>
                  </a:schemeClr>
                </a:solidFill>
              </a:ln>
            </a:endParaRPr>
          </a:p>
          <a:p>
            <a:pPr fontAlgn="base"/>
            <a:endParaRPr lang="pt-BR" sz="1600" b="1" dirty="0" smtClean="0">
              <a:ln>
                <a:solidFill>
                  <a:schemeClr val="accent1">
                    <a:alpha val="20000"/>
                  </a:schemeClr>
                </a:solidFill>
              </a:ln>
            </a:endParaRPr>
          </a:p>
          <a:p>
            <a:pPr fontAlgn="base"/>
            <a:endParaRPr lang="pt-BR" sz="1600" b="1" dirty="0">
              <a:ln>
                <a:solidFill>
                  <a:schemeClr val="accent1">
                    <a:alpha val="20000"/>
                  </a:schemeClr>
                </a:solidFill>
              </a:ln>
            </a:endParaRPr>
          </a:p>
          <a:p>
            <a:pPr fontAlgn="base"/>
            <a:endParaRPr lang="pt-BR" sz="1600" b="1" dirty="0" smtClean="0">
              <a:ln>
                <a:solidFill>
                  <a:schemeClr val="accent1">
                    <a:alpha val="20000"/>
                  </a:schemeClr>
                </a:solidFill>
              </a:ln>
            </a:endParaRPr>
          </a:p>
          <a:p>
            <a:pPr fontAlgn="base"/>
            <a:endParaRPr lang="pt-BR" sz="1600" b="1" dirty="0">
              <a:ln>
                <a:solidFill>
                  <a:schemeClr val="accent1">
                    <a:alpha val="20000"/>
                  </a:schemeClr>
                </a:solidFill>
              </a:ln>
            </a:endParaRPr>
          </a:p>
          <a:p>
            <a:pPr fontAlgn="base"/>
            <a:endParaRPr lang="pt-BR" sz="1600" b="1" dirty="0" smtClean="0">
              <a:ln>
                <a:solidFill>
                  <a:schemeClr val="accent1">
                    <a:alpha val="20000"/>
                  </a:schemeClr>
                </a:solidFill>
              </a:ln>
            </a:endParaRPr>
          </a:p>
          <a:p>
            <a:pPr fontAlgn="base"/>
            <a:endParaRPr lang="pt-BR" sz="1600" b="1" dirty="0">
              <a:ln>
                <a:solidFill>
                  <a:schemeClr val="accent1">
                    <a:alpha val="20000"/>
                  </a:schemeClr>
                </a:solidFill>
              </a:ln>
            </a:endParaRPr>
          </a:p>
          <a:p>
            <a:pPr fontAlgn="base"/>
            <a:endParaRPr lang="pt-BR" sz="1600" b="1" dirty="0" smtClean="0">
              <a:ln>
                <a:solidFill>
                  <a:schemeClr val="accent1">
                    <a:alpha val="20000"/>
                  </a:schemeClr>
                </a:solidFill>
              </a:ln>
            </a:endParaRPr>
          </a:p>
          <a:p>
            <a:pPr fontAlgn="base"/>
            <a:endParaRPr lang="pt-BR" sz="1600" b="1" dirty="0">
              <a:ln>
                <a:solidFill>
                  <a:schemeClr val="accent1">
                    <a:alpha val="20000"/>
                  </a:schemeClr>
                </a:solidFill>
              </a:ln>
            </a:endParaRPr>
          </a:p>
          <a:p>
            <a:pPr fontAlgn="base"/>
            <a:endParaRPr lang="pt-BR" sz="1600" b="1" dirty="0" smtClean="0">
              <a:ln>
                <a:solidFill>
                  <a:schemeClr val="accent1">
                    <a:alpha val="20000"/>
                  </a:schemeClr>
                </a:solidFill>
              </a:ln>
            </a:endParaRPr>
          </a:p>
          <a:p>
            <a:pPr fontAlgn="base"/>
            <a:endParaRPr lang="pt-BR" sz="1600" b="1" dirty="0">
              <a:ln>
                <a:solidFill>
                  <a:schemeClr val="accent1">
                    <a:alpha val="20000"/>
                  </a:schemeClr>
                </a:solidFill>
              </a:ln>
            </a:endParaRPr>
          </a:p>
          <a:p>
            <a:pPr fontAlgn="base"/>
            <a:endParaRPr lang="pt-BR" sz="1600" b="1" dirty="0" smtClean="0">
              <a:ln>
                <a:solidFill>
                  <a:schemeClr val="accent1">
                    <a:alpha val="20000"/>
                  </a:schemeClr>
                </a:solidFill>
              </a:ln>
            </a:endParaRPr>
          </a:p>
          <a:p>
            <a:pPr fontAlgn="base"/>
            <a:endParaRPr lang="pt-BR" sz="1600" b="1" dirty="0">
              <a:ln>
                <a:solidFill>
                  <a:schemeClr val="accent1">
                    <a:alpha val="20000"/>
                  </a:schemeClr>
                </a:solidFill>
              </a:ln>
            </a:endParaRPr>
          </a:p>
          <a:p>
            <a:pPr fontAlgn="base"/>
            <a:endParaRPr lang="pt-BR" sz="1600" b="1" dirty="0" smtClean="0">
              <a:ln>
                <a:solidFill>
                  <a:schemeClr val="accent1">
                    <a:alpha val="20000"/>
                  </a:schemeClr>
                </a:solidFill>
              </a:ln>
            </a:endParaRPr>
          </a:p>
          <a:p>
            <a:pPr fontAlgn="base"/>
            <a:endParaRPr lang="pt-BR" sz="1600" b="1" dirty="0">
              <a:ln>
                <a:solidFill>
                  <a:schemeClr val="accent1">
                    <a:alpha val="20000"/>
                  </a:schemeClr>
                </a:solidFill>
              </a:ln>
            </a:endParaRPr>
          </a:p>
          <a:p>
            <a:pPr fontAlgn="base"/>
            <a:endParaRPr lang="pt-BR" sz="1600" b="1" dirty="0" smtClean="0">
              <a:ln>
                <a:solidFill>
                  <a:schemeClr val="accent1">
                    <a:alpha val="20000"/>
                  </a:schemeClr>
                </a:solidFill>
              </a:ln>
            </a:endParaRPr>
          </a:p>
          <a:p>
            <a:pPr fontAlgn="base"/>
            <a:endParaRPr lang="pt-BR" sz="1600" b="1" dirty="0">
              <a:ln>
                <a:solidFill>
                  <a:schemeClr val="accent1">
                    <a:alpha val="20000"/>
                  </a:schemeClr>
                </a:solidFill>
              </a:ln>
            </a:endParaRPr>
          </a:p>
          <a:p>
            <a:pPr fontAlgn="base"/>
            <a:r>
              <a:rPr lang="pt-BR" sz="1600" b="1" dirty="0"/>
              <a:t>Figura 19</a:t>
            </a:r>
            <a:r>
              <a:rPr lang="pt-BR" sz="1600" dirty="0"/>
              <a:t>. XOR. </a:t>
            </a:r>
            <a:r>
              <a:rPr lang="pt-BR" sz="1600" b="1" dirty="0"/>
              <a:t>Fonte</a:t>
            </a:r>
            <a:r>
              <a:rPr lang="pt-BR" sz="1600" dirty="0"/>
              <a:t>: MOSS; TOCCI; WIDMER, 2011, p. 122</a:t>
            </a:r>
            <a:r>
              <a:rPr lang="pt-BR" sz="1600" dirty="0" smtClean="0"/>
              <a:t>.</a:t>
            </a:r>
          </a:p>
          <a:p>
            <a:pPr fontAlgn="base"/>
            <a:endParaRPr lang="pt-BR" sz="1600" b="1" dirty="0">
              <a:ln>
                <a:solidFill>
                  <a:schemeClr val="accent1">
                    <a:alpha val="20000"/>
                  </a:schemeClr>
                </a:solidFill>
              </a:ln>
            </a:endParaRPr>
          </a:p>
          <a:p>
            <a:pPr fontAlgn="base"/>
            <a:r>
              <a:rPr lang="pt-BR" sz="1600" dirty="0"/>
              <a:t>Podemos ver na tabela-verdade da Figura 19, que sempre que os valores das entradas forem diferentes, a saída vai a nível alto. Na primeira linha, vemos as entradas A = 0 e B = 0 e na quarta linha as entradas A = 1 e B = 1, dessa forma, a saída em cada uma delas é x = 0. Na segunda e terceira linhas, os valores são diferentes. Na segunda linha, vemos as entradas A = 0 e B = 1 e na terceira linhas as entradas A = 1 e B = 0, dessa forma, a saída em ambas é x = 1.</a:t>
            </a:r>
            <a:endParaRPr lang="pt-BR" sz="1600" b="1" dirty="0">
              <a:ln>
                <a:solidFill>
                  <a:schemeClr val="accent1">
                    <a:alpha val="20000"/>
                  </a:schemeClr>
                </a:solidFill>
              </a:ln>
            </a:endParaRP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Porta </a:t>
              </a:r>
              <a:r>
                <a:rPr lang="pt-BR" b="1" dirty="0"/>
                <a:t>XOR</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1" name="Retângulo de cantos arredondados 30"/>
          <p:cNvSpPr/>
          <p:nvPr/>
        </p:nvSpPr>
        <p:spPr>
          <a:xfrm>
            <a:off x="303101" y="1059557"/>
            <a:ext cx="391798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895350" y="1051243"/>
            <a:ext cx="3181722"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Circuitos lógico-digitais básicos</a:t>
            </a:r>
            <a:endParaRPr lang="pt-BR" dirty="0"/>
          </a:p>
        </p:txBody>
      </p:sp>
      <p:pic>
        <p:nvPicPr>
          <p:cNvPr id="35" name="Imagem 34"/>
          <p:cNvPicPr>
            <a:picLocks noChangeAspect="1"/>
          </p:cNvPicPr>
          <p:nvPr/>
        </p:nvPicPr>
        <p:blipFill>
          <a:blip r:embed="rId6"/>
          <a:stretch>
            <a:fillRect/>
          </a:stretch>
        </p:blipFill>
        <p:spPr>
          <a:xfrm>
            <a:off x="359837" y="1064975"/>
            <a:ext cx="494678" cy="358069"/>
          </a:xfrm>
          <a:prstGeom prst="rect">
            <a:avLst/>
          </a:prstGeom>
        </p:spPr>
      </p:pic>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9"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cxnSp>
        <p:nvCxnSpPr>
          <p:cNvPr id="4" name="Conector reto 3"/>
          <p:cNvCxnSpPr/>
          <p:nvPr/>
        </p:nvCxnSpPr>
        <p:spPr>
          <a:xfrm>
            <a:off x="1808840" y="2504728"/>
            <a:ext cx="180000" cy="0"/>
          </a:xfrm>
          <a:prstGeom prst="line">
            <a:avLst/>
          </a:prstGeom>
        </p:spPr>
        <p:style>
          <a:lnRef idx="2">
            <a:schemeClr val="dk1"/>
          </a:lnRef>
          <a:fillRef idx="0">
            <a:schemeClr val="dk1"/>
          </a:fillRef>
          <a:effectRef idx="1">
            <a:schemeClr val="dk1"/>
          </a:effectRef>
          <a:fontRef idx="minor">
            <a:schemeClr val="tx1"/>
          </a:fontRef>
        </p:style>
      </p:cxnSp>
      <p:sp>
        <p:nvSpPr>
          <p:cNvPr id="2" name="AutoShape 2" descr="https://sereduc.blackboard.com/courses/1/1.531.39465/content/_3338023_1/scormcontent/assets/zbdfHAVdCWASHXWz_haFQ2hRoaAxgHsT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cxnSp>
        <p:nvCxnSpPr>
          <p:cNvPr id="27" name="Conector reto 26"/>
          <p:cNvCxnSpPr/>
          <p:nvPr/>
        </p:nvCxnSpPr>
        <p:spPr>
          <a:xfrm>
            <a:off x="2888960" y="2504728"/>
            <a:ext cx="180000" cy="0"/>
          </a:xfrm>
          <a:prstGeom prst="line">
            <a:avLst/>
          </a:prstGeom>
        </p:spPr>
        <p:style>
          <a:lnRef idx="2">
            <a:schemeClr val="dk1"/>
          </a:lnRef>
          <a:fillRef idx="0">
            <a:schemeClr val="dk1"/>
          </a:fillRef>
          <a:effectRef idx="1">
            <a:schemeClr val="dk1"/>
          </a:effectRef>
          <a:fontRef idx="minor">
            <a:schemeClr val="tx1"/>
          </a:fontRef>
        </p:style>
      </p:cxnSp>
      <p:pic>
        <p:nvPicPr>
          <p:cNvPr id="29" name="Imagem 28"/>
          <p:cNvPicPr>
            <a:picLocks noChangeAspect="1"/>
          </p:cNvPicPr>
          <p:nvPr/>
        </p:nvPicPr>
        <p:blipFill>
          <a:blip r:embed="rId7"/>
          <a:stretch>
            <a:fillRect/>
          </a:stretch>
        </p:blipFill>
        <p:spPr>
          <a:xfrm>
            <a:off x="692696" y="2751783"/>
            <a:ext cx="5106467" cy="4292440"/>
          </a:xfrm>
          <a:prstGeom prst="rect">
            <a:avLst/>
          </a:prstGeom>
        </p:spPr>
      </p:pic>
    </p:spTree>
    <p:extLst>
      <p:ext uri="{BB962C8B-B14F-4D97-AF65-F5344CB8AC3E}">
        <p14:creationId xmlns:p14="http://schemas.microsoft.com/office/powerpoint/2010/main" val="33677900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a:ln w="3175"/>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Você já aprendeu nesta Unidade como é feita a soma nos computadores usando números binários. A partir de agora, você vai ver o comportamento do computador durante esta operação utilizando o somador ou somadores</a:t>
            </a:r>
            <a:r>
              <a:rPr lang="pt-BR" sz="1400" dirty="0" smtClean="0"/>
              <a:t>.</a:t>
            </a:r>
          </a:p>
          <a:p>
            <a:pPr fontAlgn="base"/>
            <a:endParaRPr lang="pt-BR" sz="1400" dirty="0"/>
          </a:p>
          <a:p>
            <a:pPr fontAlgn="base"/>
            <a:r>
              <a:rPr lang="pt-BR" sz="1400" dirty="0"/>
              <a:t>Precisamos compreender que as operações realizadas pelos computadores ocupam espaço na memória. </a:t>
            </a:r>
            <a:endParaRPr lang="pt-BR" sz="1400" dirty="0" smtClean="0"/>
          </a:p>
          <a:p>
            <a:pPr fontAlgn="base"/>
            <a:endParaRPr lang="pt-BR" sz="1400" dirty="0"/>
          </a:p>
          <a:p>
            <a:pPr fontAlgn="base"/>
            <a:r>
              <a:rPr lang="pt-BR" sz="1400" dirty="0" smtClean="0"/>
              <a:t>Se </a:t>
            </a:r>
            <a:r>
              <a:rPr lang="pt-BR" sz="1400" dirty="0"/>
              <a:t>consideramos que determinada palavra possui 6 bits e ocorre um overflow, a memória precisa disponibilizar mais espaço para o bit a mais que será utilizado. </a:t>
            </a:r>
            <a:endParaRPr lang="pt-BR" sz="1400" dirty="0" smtClean="0"/>
          </a:p>
          <a:p>
            <a:pPr fontAlgn="base"/>
            <a:endParaRPr lang="pt-BR" sz="1400" dirty="0"/>
          </a:p>
          <a:p>
            <a:pPr fontAlgn="base"/>
            <a:r>
              <a:rPr lang="pt-BR" sz="1400" dirty="0" smtClean="0"/>
              <a:t>Ou </a:t>
            </a:r>
            <a:r>
              <a:rPr lang="pt-BR" sz="1400" dirty="0"/>
              <a:t>quando na soma existe um número que “sobra” e deve ser somado com os números da posição seguinte, este número que sobra precisa de um espaço na memória</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r>
              <a:rPr lang="pt-BR" sz="1400" b="1" dirty="0"/>
              <a:t>Figura 20</a:t>
            </a:r>
            <a:r>
              <a:rPr lang="pt-BR" sz="1400" dirty="0"/>
              <a:t>. O computador durante o processo de soma. </a:t>
            </a:r>
            <a:r>
              <a:rPr lang="pt-BR" sz="1400" b="1" dirty="0"/>
              <a:t>Fonte</a:t>
            </a:r>
            <a:r>
              <a:rPr lang="pt-BR" sz="1400" dirty="0"/>
              <a:t>: MOSS; TOCCI; WIDMER, 2011, p. 270. </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a:t>SOMADOR</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7" name="Grupo 6"/>
          <p:cNvGrpSpPr/>
          <p:nvPr/>
        </p:nvGrpSpPr>
        <p:grpSpPr>
          <a:xfrm>
            <a:off x="303101" y="1051243"/>
            <a:ext cx="3917987" cy="380115"/>
            <a:chOff x="303101" y="1051243"/>
            <a:chExt cx="3917987" cy="380115"/>
          </a:xfrm>
        </p:grpSpPr>
        <p:sp>
          <p:nvSpPr>
            <p:cNvPr id="31" name="Retângulo de cantos arredondados 30"/>
            <p:cNvSpPr/>
            <p:nvPr/>
          </p:nvSpPr>
          <p:spPr>
            <a:xfrm>
              <a:off x="303101" y="1059557"/>
              <a:ext cx="391798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895350" y="1051243"/>
              <a:ext cx="3181722"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Circuitos lógico-digitais básicos</a:t>
              </a:r>
              <a:endParaRPr lang="pt-BR" dirty="0"/>
            </a:p>
          </p:txBody>
        </p:sp>
        <p:pic>
          <p:nvPicPr>
            <p:cNvPr id="35" name="Imagem 34"/>
            <p:cNvPicPr>
              <a:picLocks noChangeAspect="1"/>
            </p:cNvPicPr>
            <p:nvPr/>
          </p:nvPicPr>
          <p:blipFill>
            <a:blip r:embed="rId6"/>
            <a:stretch>
              <a:fillRect/>
            </a:stretch>
          </p:blipFill>
          <p:spPr>
            <a:xfrm>
              <a:off x="359837" y="1064975"/>
              <a:ext cx="494678" cy="358069"/>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9"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
        <p:nvSpPr>
          <p:cNvPr id="2" name="AutoShape 2" descr="https://sereduc.blackboard.com/courses/1/1.531.39465/content/_3338023_1/scormcontent/assets/zbdfHAVdCWASHXWz_haFQ2hRoaAxgHsT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3" name="Imagem 2"/>
          <p:cNvPicPr>
            <a:picLocks noChangeAspect="1"/>
          </p:cNvPicPr>
          <p:nvPr/>
        </p:nvPicPr>
        <p:blipFill>
          <a:blip r:embed="rId7"/>
          <a:stretch>
            <a:fillRect/>
          </a:stretch>
        </p:blipFill>
        <p:spPr>
          <a:xfrm>
            <a:off x="356125" y="5169024"/>
            <a:ext cx="5922318" cy="3384376"/>
          </a:xfrm>
          <a:prstGeom prst="rect">
            <a:avLst/>
          </a:prstGeom>
        </p:spPr>
      </p:pic>
    </p:spTree>
    <p:extLst>
      <p:ext uri="{BB962C8B-B14F-4D97-AF65-F5344CB8AC3E}">
        <p14:creationId xmlns:p14="http://schemas.microsoft.com/office/powerpoint/2010/main" val="232037364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6" name="Retângulo 5"/>
          <p:cNvSpPr/>
          <p:nvPr/>
        </p:nvSpPr>
        <p:spPr>
          <a:xfrm>
            <a:off x="5375764" y="2663451"/>
            <a:ext cx="1003095" cy="369332"/>
          </a:xfrm>
          <a:prstGeom prst="rect">
            <a:avLst/>
          </a:prstGeom>
        </p:spPr>
        <p:txBody>
          <a:bodyPr wrap="none">
            <a:spAutoFit/>
          </a:bodyPr>
          <a:lstStyle/>
          <a:p>
            <a:r>
              <a:rPr lang="pt-BR" b="1" dirty="0" smtClean="0"/>
              <a:t>Exemplo</a:t>
            </a:r>
            <a:endParaRPr lang="pt-BR" b="1" dirty="0"/>
          </a:p>
        </p:txBody>
      </p:sp>
      <p:pic>
        <p:nvPicPr>
          <p:cNvPr id="44" name="Imagem 43"/>
          <p:cNvPicPr>
            <a:picLocks noChangeAspect="1"/>
          </p:cNvPicPr>
          <p:nvPr/>
        </p:nvPicPr>
        <p:blipFill>
          <a:blip r:embed="rId5"/>
          <a:stretch>
            <a:fillRect/>
          </a:stretch>
        </p:blipFill>
        <p:spPr>
          <a:xfrm>
            <a:off x="607176" y="4027000"/>
            <a:ext cx="5395495" cy="34852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1"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
        <p:nvSpPr>
          <p:cNvPr id="32" name="Retângulo de cantos arredondados 3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smtClean="0"/>
              <a:t>Somador</a:t>
            </a:r>
            <a:endParaRPr lang="pt-BR" dirty="0"/>
          </a:p>
        </p:txBody>
      </p:sp>
      <p:pic>
        <p:nvPicPr>
          <p:cNvPr id="4" name="Imagem 3"/>
          <p:cNvPicPr>
            <a:picLocks noChangeAspect="1"/>
          </p:cNvPicPr>
          <p:nvPr/>
        </p:nvPicPr>
        <p:blipFill>
          <a:blip r:embed="rId6"/>
          <a:stretch>
            <a:fillRect/>
          </a:stretch>
        </p:blipFill>
        <p:spPr>
          <a:xfrm>
            <a:off x="3143407" y="1225280"/>
            <a:ext cx="3714593" cy="1548751"/>
          </a:xfrm>
          <a:prstGeom prst="rect">
            <a:avLst/>
          </a:prstGeom>
        </p:spPr>
      </p:pic>
      <p:sp>
        <p:nvSpPr>
          <p:cNvPr id="28" name="Retângulo de cantos arredondados 27"/>
          <p:cNvSpPr/>
          <p:nvPr/>
        </p:nvSpPr>
        <p:spPr>
          <a:xfrm flipH="1">
            <a:off x="285728" y="1477012"/>
            <a:ext cx="6070985" cy="8084500"/>
          </a:xfrm>
          <a:custGeom>
            <a:avLst/>
            <a:gdLst>
              <a:gd name="connsiteX0" fmla="*/ 0 w 6063113"/>
              <a:gd name="connsiteY0" fmla="*/ 1010539 h 7537182"/>
              <a:gd name="connsiteX1" fmla="*/ 1010539 w 6063113"/>
              <a:gd name="connsiteY1" fmla="*/ 0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010539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010539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791124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791124 h 7537182"/>
              <a:gd name="connsiteX0" fmla="*/ 0 w 6063113"/>
              <a:gd name="connsiteY0" fmla="*/ 1791124 h 7537182"/>
              <a:gd name="connsiteX1" fmla="*/ 1345075 w 6063113"/>
              <a:gd name="connsiteY1" fmla="*/ 1115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791124 h 7537182"/>
              <a:gd name="connsiteX0" fmla="*/ 0 w 6063159"/>
              <a:gd name="connsiteY0" fmla="*/ 1779973 h 7526031"/>
              <a:gd name="connsiteX1" fmla="*/ 1345075 w 6063159"/>
              <a:gd name="connsiteY1" fmla="*/ 0 h 7526031"/>
              <a:gd name="connsiteX2" fmla="*/ 5520925 w 6063159"/>
              <a:gd name="connsiteY2" fmla="*/ 11152 h 7526031"/>
              <a:gd name="connsiteX3" fmla="*/ 6063113 w 6063159"/>
              <a:gd name="connsiteY3" fmla="*/ 999388 h 7526031"/>
              <a:gd name="connsiteX4" fmla="*/ 6063113 w 6063159"/>
              <a:gd name="connsiteY4" fmla="*/ 6515492 h 7526031"/>
              <a:gd name="connsiteX5" fmla="*/ 5052574 w 6063159"/>
              <a:gd name="connsiteY5" fmla="*/ 7526031 h 7526031"/>
              <a:gd name="connsiteX6" fmla="*/ 1010539 w 6063159"/>
              <a:gd name="connsiteY6" fmla="*/ 7526031 h 7526031"/>
              <a:gd name="connsiteX7" fmla="*/ 0 w 6063159"/>
              <a:gd name="connsiteY7" fmla="*/ 6515492 h 7526031"/>
              <a:gd name="connsiteX8" fmla="*/ 0 w 6063159"/>
              <a:gd name="connsiteY8" fmla="*/ 1779973 h 7526031"/>
              <a:gd name="connsiteX0" fmla="*/ 0 w 6069432"/>
              <a:gd name="connsiteY0" fmla="*/ 1797417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797417 h 7543475"/>
              <a:gd name="connsiteX0" fmla="*/ 0 w 6069432"/>
              <a:gd name="connsiteY0" fmla="*/ 1574393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574393 h 7543475"/>
              <a:gd name="connsiteX0" fmla="*/ 0 w 6069432"/>
              <a:gd name="connsiteY0" fmla="*/ 1574393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574393 h 7543475"/>
              <a:gd name="connsiteX0" fmla="*/ 0 w 6090466"/>
              <a:gd name="connsiteY0" fmla="*/ 1563668 h 7532750"/>
              <a:gd name="connsiteX1" fmla="*/ 1345075 w 6090466"/>
              <a:gd name="connsiteY1" fmla="*/ 6719 h 7532750"/>
              <a:gd name="connsiteX2" fmla="*/ 5610135 w 6090466"/>
              <a:gd name="connsiteY2" fmla="*/ 29022 h 7532750"/>
              <a:gd name="connsiteX3" fmla="*/ 6063113 w 6090466"/>
              <a:gd name="connsiteY3" fmla="*/ 1006107 h 7532750"/>
              <a:gd name="connsiteX4" fmla="*/ 6063113 w 6090466"/>
              <a:gd name="connsiteY4" fmla="*/ 6522211 h 7532750"/>
              <a:gd name="connsiteX5" fmla="*/ 5052574 w 6090466"/>
              <a:gd name="connsiteY5" fmla="*/ 7532750 h 7532750"/>
              <a:gd name="connsiteX6" fmla="*/ 1010539 w 6090466"/>
              <a:gd name="connsiteY6" fmla="*/ 7532750 h 7532750"/>
              <a:gd name="connsiteX7" fmla="*/ 0 w 6090466"/>
              <a:gd name="connsiteY7" fmla="*/ 6522211 h 7532750"/>
              <a:gd name="connsiteX8" fmla="*/ 0 w 6090466"/>
              <a:gd name="connsiteY8" fmla="*/ 1563668 h 7532750"/>
              <a:gd name="connsiteX0" fmla="*/ 0 w 6070984"/>
              <a:gd name="connsiteY0" fmla="*/ 1556949 h 7526031"/>
              <a:gd name="connsiteX1" fmla="*/ 1345075 w 6070984"/>
              <a:gd name="connsiteY1" fmla="*/ 0 h 7526031"/>
              <a:gd name="connsiteX2" fmla="*/ 5610135 w 6070984"/>
              <a:gd name="connsiteY2" fmla="*/ 22303 h 7526031"/>
              <a:gd name="connsiteX3" fmla="*/ 6063113 w 6070984"/>
              <a:gd name="connsiteY3" fmla="*/ 999388 h 7526031"/>
              <a:gd name="connsiteX4" fmla="*/ 6063113 w 6070984"/>
              <a:gd name="connsiteY4" fmla="*/ 6515492 h 7526031"/>
              <a:gd name="connsiteX5" fmla="*/ 5052574 w 6070984"/>
              <a:gd name="connsiteY5" fmla="*/ 7526031 h 7526031"/>
              <a:gd name="connsiteX6" fmla="*/ 1010539 w 6070984"/>
              <a:gd name="connsiteY6" fmla="*/ 7526031 h 7526031"/>
              <a:gd name="connsiteX7" fmla="*/ 0 w 6070984"/>
              <a:gd name="connsiteY7" fmla="*/ 6515492 h 7526031"/>
              <a:gd name="connsiteX8" fmla="*/ 0 w 6070984"/>
              <a:gd name="connsiteY8" fmla="*/ 1556949 h 7526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70984" h="7526031">
                <a:moveTo>
                  <a:pt x="0" y="1556949"/>
                </a:moveTo>
                <a:cubicBezTo>
                  <a:pt x="1862254" y="1511800"/>
                  <a:pt x="642004" y="635620"/>
                  <a:pt x="1345075" y="0"/>
                </a:cubicBezTo>
                <a:lnTo>
                  <a:pt x="5610135" y="22303"/>
                </a:lnTo>
                <a:cubicBezTo>
                  <a:pt x="6168239" y="-33454"/>
                  <a:pt x="6063113" y="441283"/>
                  <a:pt x="6063113" y="999388"/>
                </a:cubicBezTo>
                <a:lnTo>
                  <a:pt x="6063113" y="6515492"/>
                </a:lnTo>
                <a:cubicBezTo>
                  <a:pt x="6063113" y="7073597"/>
                  <a:pt x="5610679" y="7526031"/>
                  <a:pt x="5052574" y="7526031"/>
                </a:cubicBezTo>
                <a:lnTo>
                  <a:pt x="1010539" y="7526031"/>
                </a:lnTo>
                <a:cubicBezTo>
                  <a:pt x="452434" y="7526031"/>
                  <a:pt x="0" y="7073597"/>
                  <a:pt x="0" y="6515492"/>
                </a:cubicBezTo>
                <a:lnTo>
                  <a:pt x="0" y="1556949"/>
                </a:lnTo>
                <a:close/>
              </a:path>
            </a:pathLst>
          </a:cu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400" dirty="0" smtClean="0"/>
          </a:p>
          <a:p>
            <a:pPr fontAlgn="base"/>
            <a:r>
              <a:rPr lang="pt-BR" sz="1400" dirty="0" smtClean="0"/>
              <a:t>Como </a:t>
            </a:r>
            <a:r>
              <a:rPr lang="pt-BR" sz="1400" dirty="0"/>
              <a:t>vimos anteriormente, a soma é feita sempre da direita para </a:t>
            </a:r>
            <a:endParaRPr lang="pt-BR" sz="1400" dirty="0" smtClean="0"/>
          </a:p>
          <a:p>
            <a:pPr fontAlgn="base"/>
            <a:r>
              <a:rPr lang="pt-BR" sz="1400" dirty="0" smtClean="0"/>
              <a:t>a </a:t>
            </a:r>
            <a:r>
              <a:rPr lang="pt-BR" sz="1400" dirty="0"/>
              <a:t>esquerda, começando pelo LSB. Analisando a imagem acima, </a:t>
            </a:r>
            <a:endParaRPr lang="pt-BR" sz="1400" dirty="0" smtClean="0"/>
          </a:p>
          <a:p>
            <a:pPr fontAlgn="base"/>
            <a:r>
              <a:rPr lang="pt-BR" sz="1400" dirty="0" smtClean="0"/>
              <a:t>vemos </a:t>
            </a:r>
            <a:r>
              <a:rPr lang="pt-BR" sz="1400" dirty="0"/>
              <a:t>que os dois números a serem somados estão posicionados </a:t>
            </a:r>
            <a:endParaRPr lang="pt-BR" sz="1400" dirty="0" smtClean="0"/>
          </a:p>
          <a:p>
            <a:pPr fontAlgn="base"/>
            <a:r>
              <a:rPr lang="pt-BR" sz="1400" dirty="0" smtClean="0"/>
              <a:t>um </a:t>
            </a:r>
            <a:r>
              <a:rPr lang="pt-BR" sz="1400" dirty="0"/>
              <a:t>em cima do outro: primeira parcela e segunda parcela. Veja </a:t>
            </a:r>
            <a:endParaRPr lang="pt-BR" sz="1400" dirty="0" smtClean="0"/>
          </a:p>
          <a:p>
            <a:pPr fontAlgn="base"/>
            <a:r>
              <a:rPr lang="pt-BR" sz="1400" dirty="0" smtClean="0"/>
              <a:t>que </a:t>
            </a:r>
            <a:r>
              <a:rPr lang="pt-BR" sz="1400" dirty="0"/>
              <a:t>a soma de 1 + 1 = 0, e sobra 1. Esta sobra é chamada de carry.</a:t>
            </a:r>
          </a:p>
          <a:p>
            <a:pPr fontAlgn="base"/>
            <a:endParaRPr lang="pt-BR" sz="1400" dirty="0"/>
          </a:p>
          <a:p>
            <a:pPr fontAlgn="base"/>
            <a:r>
              <a:rPr lang="pt-BR" sz="1400" dirty="0"/>
              <a:t>Para esta operação são utilizados 5 bits:</a:t>
            </a:r>
          </a:p>
          <a:p>
            <a:pPr fontAlgn="base"/>
            <a:endParaRPr lang="pt-BR" sz="1400" dirty="0"/>
          </a:p>
          <a:p>
            <a:pPr fontAlgn="base"/>
            <a:r>
              <a:rPr lang="pt-BR" sz="1400" dirty="0"/>
              <a:t>3 bits para a soma: carry, primeira parcela e segunda parcela;</a:t>
            </a:r>
          </a:p>
          <a:p>
            <a:pPr fontAlgn="base"/>
            <a:endParaRPr lang="pt-BR" sz="1400" dirty="0"/>
          </a:p>
          <a:p>
            <a:pPr fontAlgn="base"/>
            <a:r>
              <a:rPr lang="pt-BR" sz="1400" dirty="0"/>
              <a:t>2 bits para o resultado: resultado da soma e o carry</a:t>
            </a:r>
            <a:r>
              <a:rPr lang="pt-BR" sz="1400" dirty="0" smtClean="0"/>
              <a:t>.</a:t>
            </a:r>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pPr fontAlgn="base"/>
            <a:endParaRPr lang="pt-BR" sz="1400" b="1" dirty="0"/>
          </a:p>
          <a:p>
            <a:pPr fontAlgn="base"/>
            <a:endParaRPr lang="pt-BR" sz="1400" b="1" dirty="0" smtClean="0"/>
          </a:p>
          <a:p>
            <a:pPr fontAlgn="base"/>
            <a:endParaRPr lang="pt-BR" sz="1400" dirty="0"/>
          </a:p>
          <a:p>
            <a:pPr fontAlgn="base"/>
            <a:endParaRPr lang="pt-BR" sz="1400" dirty="0" smtClean="0"/>
          </a:p>
          <a:p>
            <a:pPr fontAlgn="base"/>
            <a:r>
              <a:rPr lang="pt-BR" sz="1400" b="1" dirty="0"/>
              <a:t>Figura 20</a:t>
            </a:r>
            <a:r>
              <a:rPr lang="pt-BR" sz="1400" dirty="0"/>
              <a:t>. O computador durante o processo de soma. </a:t>
            </a:r>
            <a:r>
              <a:rPr lang="pt-BR" sz="1400" b="1" dirty="0"/>
              <a:t>Fonte</a:t>
            </a:r>
            <a:r>
              <a:rPr lang="pt-BR" sz="1400" dirty="0"/>
              <a:t>: MOSS; TOCCI; WIDMER, 2011, p. 270. </a:t>
            </a:r>
          </a:p>
          <a:p>
            <a:pPr fontAlgn="base"/>
            <a:endParaRPr lang="pt-BR" sz="1400" dirty="0"/>
          </a:p>
          <a:p>
            <a:pPr fontAlgn="base"/>
            <a:endParaRPr lang="pt-BR" sz="1400" dirty="0"/>
          </a:p>
        </p:txBody>
      </p:sp>
      <p:grpSp>
        <p:nvGrpSpPr>
          <p:cNvPr id="24" name="Grupo 23"/>
          <p:cNvGrpSpPr/>
          <p:nvPr/>
        </p:nvGrpSpPr>
        <p:grpSpPr>
          <a:xfrm>
            <a:off x="303101" y="1051243"/>
            <a:ext cx="3917987" cy="380115"/>
            <a:chOff x="303101" y="1051243"/>
            <a:chExt cx="3917987" cy="380115"/>
          </a:xfrm>
        </p:grpSpPr>
        <p:sp>
          <p:nvSpPr>
            <p:cNvPr id="29" name="Retângulo de cantos arredondados 28"/>
            <p:cNvSpPr/>
            <p:nvPr/>
          </p:nvSpPr>
          <p:spPr>
            <a:xfrm>
              <a:off x="303101" y="1059557"/>
              <a:ext cx="391798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0" name="Retângulo de cantos arredondados 29"/>
            <p:cNvSpPr/>
            <p:nvPr/>
          </p:nvSpPr>
          <p:spPr>
            <a:xfrm>
              <a:off x="895350" y="1051243"/>
              <a:ext cx="3181722"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Circuitos lógico-digitais básicos</a:t>
              </a:r>
              <a:endParaRPr lang="pt-BR" dirty="0"/>
            </a:p>
          </p:txBody>
        </p:sp>
        <p:pic>
          <p:nvPicPr>
            <p:cNvPr id="31" name="Imagem 30"/>
            <p:cNvPicPr>
              <a:picLocks noChangeAspect="1"/>
            </p:cNvPicPr>
            <p:nvPr/>
          </p:nvPicPr>
          <p:blipFill>
            <a:blip r:embed="rId7"/>
            <a:stretch>
              <a:fillRect/>
            </a:stretch>
          </p:blipFill>
          <p:spPr>
            <a:xfrm>
              <a:off x="359837" y="1064975"/>
              <a:ext cx="494678" cy="358069"/>
            </a:xfrm>
            <a:prstGeom prst="rect">
              <a:avLst/>
            </a:prstGeom>
          </p:spPr>
        </p:pic>
      </p:grpSp>
      <p:pic>
        <p:nvPicPr>
          <p:cNvPr id="33" name="Imagem 32"/>
          <p:cNvPicPr>
            <a:picLocks noChangeAspect="1"/>
          </p:cNvPicPr>
          <p:nvPr/>
        </p:nvPicPr>
        <p:blipFill>
          <a:blip r:embed="rId8"/>
          <a:stretch>
            <a:fillRect/>
          </a:stretch>
        </p:blipFill>
        <p:spPr>
          <a:xfrm>
            <a:off x="353281" y="4475583"/>
            <a:ext cx="5922318" cy="3384376"/>
          </a:xfrm>
          <a:prstGeom prst="rect">
            <a:avLst/>
          </a:prstGeom>
        </p:spPr>
      </p:pic>
    </p:spTree>
    <p:extLst>
      <p:ext uri="{BB962C8B-B14F-4D97-AF65-F5344CB8AC3E}">
        <p14:creationId xmlns:p14="http://schemas.microsoft.com/office/powerpoint/2010/main" val="357179213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a:ln w="3175"/>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r>
              <a:rPr lang="pt-BR" sz="1400" b="1" dirty="0"/>
              <a:t>Figura 23</a:t>
            </a:r>
            <a:r>
              <a:rPr lang="pt-BR" sz="1400" dirty="0"/>
              <a:t>. Tabela-verdade de um circuito somador. </a:t>
            </a:r>
            <a:r>
              <a:rPr lang="pt-BR" sz="1400" b="1" dirty="0"/>
              <a:t>Fonte</a:t>
            </a:r>
            <a:r>
              <a:rPr lang="pt-BR" sz="1400" dirty="0"/>
              <a:t>: MOSS; TOCCI; WIDMER, 2011, p. 272</a:t>
            </a:r>
            <a:r>
              <a:rPr lang="pt-BR" sz="1400" dirty="0" smtClean="0"/>
              <a:t>.</a:t>
            </a:r>
          </a:p>
          <a:p>
            <a:pPr fontAlgn="base"/>
            <a:endParaRPr lang="pt-BR" sz="1400" dirty="0"/>
          </a:p>
          <a:p>
            <a:pPr fontAlgn="base"/>
            <a:r>
              <a:rPr lang="pt-BR" sz="1400" dirty="0"/>
              <a:t>Observe a Figura 23: o circuito lógico mostra os mecanismos de entrada e saída referentes à tabela-verdade da Figura 22. </a:t>
            </a:r>
            <a:endParaRPr lang="pt-BR" sz="1400" dirty="0" smtClean="0"/>
          </a:p>
          <a:p>
            <a:pPr fontAlgn="base"/>
            <a:endParaRPr lang="pt-BR" sz="1400" dirty="0"/>
          </a:p>
          <a:p>
            <a:pPr fontAlgn="base"/>
            <a:r>
              <a:rPr lang="pt-BR" sz="1400" dirty="0" smtClean="0"/>
              <a:t>Podemos </a:t>
            </a:r>
            <a:r>
              <a:rPr lang="pt-BR" sz="1400" dirty="0"/>
              <a:t>ver que, além das entradas A e B, existe também a entrada C</a:t>
            </a:r>
            <a:r>
              <a:rPr lang="pt-BR" sz="1400" baseline="-25000" dirty="0"/>
              <a:t>in </a:t>
            </a:r>
            <a:r>
              <a:rPr lang="pt-BR" sz="1400" dirty="0"/>
              <a:t>referente ao carry da posição anterior. </a:t>
            </a:r>
            <a:endParaRPr lang="pt-BR" sz="1400" dirty="0" smtClean="0"/>
          </a:p>
          <a:p>
            <a:pPr fontAlgn="base"/>
            <a:endParaRPr lang="pt-BR" sz="1400" dirty="0"/>
          </a:p>
          <a:p>
            <a:pPr fontAlgn="base"/>
            <a:r>
              <a:rPr lang="pt-BR" sz="1400" dirty="0" smtClean="0"/>
              <a:t>Vemos </a:t>
            </a:r>
            <a:r>
              <a:rPr lang="pt-BR" sz="1400" dirty="0"/>
              <a:t>também que, além da saída S, temos a </a:t>
            </a:r>
            <a:r>
              <a:rPr lang="pt-BR" sz="1400" dirty="0" smtClean="0"/>
              <a:t> </a:t>
            </a:r>
            <a:r>
              <a:rPr lang="pt-BR" dirty="0" smtClean="0"/>
              <a:t>C</a:t>
            </a:r>
            <a:r>
              <a:rPr lang="pt-BR" baseline="-25000" dirty="0" smtClean="0"/>
              <a:t>out</a:t>
            </a:r>
            <a:r>
              <a:rPr lang="pt-BR" sz="1400" baseline="-25000" dirty="0"/>
              <a:t> </a:t>
            </a:r>
            <a:r>
              <a:rPr lang="pt-BR" sz="1400" baseline="-25000" dirty="0" smtClean="0"/>
              <a:t> </a:t>
            </a:r>
            <a:r>
              <a:rPr lang="pt-BR" sz="1400" dirty="0" smtClean="0"/>
              <a:t>referente </a:t>
            </a:r>
            <a:r>
              <a:rPr lang="pt-BR" sz="1400" dirty="0"/>
              <a:t>ao valor que será somado juntamente com a próxima posição.</a:t>
            </a:r>
            <a:endParaRPr lang="pt-BR" sz="1400" dirty="0" smtClean="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a:t>SOMADOR</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7" name="Grupo 6"/>
          <p:cNvGrpSpPr/>
          <p:nvPr/>
        </p:nvGrpSpPr>
        <p:grpSpPr>
          <a:xfrm>
            <a:off x="303101" y="1051243"/>
            <a:ext cx="3917987" cy="380115"/>
            <a:chOff x="303101" y="1051243"/>
            <a:chExt cx="3917987" cy="380115"/>
          </a:xfrm>
        </p:grpSpPr>
        <p:sp>
          <p:nvSpPr>
            <p:cNvPr id="31" name="Retângulo de cantos arredondados 30"/>
            <p:cNvSpPr/>
            <p:nvPr/>
          </p:nvSpPr>
          <p:spPr>
            <a:xfrm>
              <a:off x="303101" y="1059557"/>
              <a:ext cx="391798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895350" y="1051243"/>
              <a:ext cx="3181722"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Circuitos lógico-digitais básicos</a:t>
              </a:r>
              <a:endParaRPr lang="pt-BR" dirty="0"/>
            </a:p>
          </p:txBody>
        </p:sp>
        <p:pic>
          <p:nvPicPr>
            <p:cNvPr id="35" name="Imagem 34"/>
            <p:cNvPicPr>
              <a:picLocks noChangeAspect="1"/>
            </p:cNvPicPr>
            <p:nvPr/>
          </p:nvPicPr>
          <p:blipFill>
            <a:blip r:embed="rId6"/>
            <a:stretch>
              <a:fillRect/>
            </a:stretch>
          </p:blipFill>
          <p:spPr>
            <a:xfrm>
              <a:off x="359837" y="1064975"/>
              <a:ext cx="494678" cy="358069"/>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9"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
        <p:nvSpPr>
          <p:cNvPr id="2" name="AutoShape 2" descr="https://sereduc.blackboard.com/courses/1/1.531.39465/content/_3338023_1/scormcontent/assets/zbdfHAVdCWASHXWz_haFQ2hRoaAxgHsT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3" name="Imagem 2"/>
          <p:cNvPicPr>
            <a:picLocks noChangeAspect="1"/>
          </p:cNvPicPr>
          <p:nvPr/>
        </p:nvPicPr>
        <p:blipFill>
          <a:blip r:embed="rId7"/>
          <a:stretch>
            <a:fillRect/>
          </a:stretch>
        </p:blipFill>
        <p:spPr>
          <a:xfrm>
            <a:off x="638075" y="1849236"/>
            <a:ext cx="5409864" cy="2880958"/>
          </a:xfrm>
          <a:prstGeom prst="rect">
            <a:avLst/>
          </a:prstGeom>
        </p:spPr>
      </p:pic>
    </p:spTree>
    <p:extLst>
      <p:ext uri="{BB962C8B-B14F-4D97-AF65-F5344CB8AC3E}">
        <p14:creationId xmlns:p14="http://schemas.microsoft.com/office/powerpoint/2010/main" val="255751080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a:ln w="3175"/>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Os circuitos lógicos possibilitam que este processo seja multiplicado, tornando-o mais rápido e eficaz. Este circuito é chamado de </a:t>
            </a:r>
            <a:r>
              <a:rPr lang="pt-BR" sz="1400" b="1" dirty="0"/>
              <a:t>somador completo</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dirty="0" smtClean="0"/>
              <a:t>Esta </a:t>
            </a:r>
            <a:r>
              <a:rPr lang="pt-BR" sz="1400" dirty="0"/>
              <a:t>operação usa a expressão</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r>
              <a:rPr lang="pt-BR" sz="1400" dirty="0"/>
              <a:t>Analisando a tabela-verdade de um circuito somador completo (Figura 22), temos as seguintes colunas</a:t>
            </a:r>
            <a:r>
              <a:rPr lang="pt-BR" sz="1400" dirty="0" smtClean="0"/>
              <a:t>:</a:t>
            </a:r>
          </a:p>
          <a:p>
            <a:pPr fontAlgn="base"/>
            <a:endParaRPr lang="pt-BR" sz="1400" dirty="0"/>
          </a:p>
          <a:p>
            <a:pPr fontAlgn="base"/>
            <a:r>
              <a:rPr lang="pt-BR" sz="1400" b="1" dirty="0"/>
              <a:t>A</a:t>
            </a:r>
            <a:r>
              <a:rPr lang="pt-BR" sz="1400" dirty="0"/>
              <a:t>: refere-se aos bits da primeira parcela</a:t>
            </a:r>
            <a:r>
              <a:rPr lang="pt-BR" sz="1400" dirty="0" smtClean="0"/>
              <a:t>;</a:t>
            </a:r>
            <a:endParaRPr lang="pt-BR" sz="1400" dirty="0"/>
          </a:p>
          <a:p>
            <a:pPr fontAlgn="base"/>
            <a:r>
              <a:rPr lang="pt-BR" sz="1400" b="1" dirty="0"/>
              <a:t>B</a:t>
            </a:r>
            <a:r>
              <a:rPr lang="pt-BR" sz="1400" dirty="0"/>
              <a:t>: refere-se aos bits da segunda parcela</a:t>
            </a:r>
            <a:r>
              <a:rPr lang="pt-BR" sz="1400" dirty="0" smtClean="0"/>
              <a:t>;</a:t>
            </a:r>
            <a:endParaRPr lang="pt-BR" sz="1400" dirty="0"/>
          </a:p>
          <a:p>
            <a:pPr fontAlgn="base"/>
            <a:r>
              <a:rPr lang="pt-BR" sz="1400" b="1" dirty="0"/>
              <a:t>Cin</a:t>
            </a:r>
            <a:r>
              <a:rPr lang="pt-BR" sz="1400" dirty="0"/>
              <a:t>: refere-se ao carry</a:t>
            </a:r>
            <a:r>
              <a:rPr lang="pt-BR" sz="1400" dirty="0" smtClean="0"/>
              <a:t>;</a:t>
            </a:r>
            <a:endParaRPr lang="pt-BR" sz="1400" dirty="0"/>
          </a:p>
          <a:p>
            <a:pPr fontAlgn="base"/>
            <a:r>
              <a:rPr lang="pt-BR" sz="1400" b="1" dirty="0"/>
              <a:t>S</a:t>
            </a:r>
            <a:r>
              <a:rPr lang="pt-BR" sz="1400" dirty="0"/>
              <a:t>: refere-se à Saída</a:t>
            </a:r>
            <a:r>
              <a:rPr lang="pt-BR" sz="1400" dirty="0" smtClean="0"/>
              <a:t>;</a:t>
            </a:r>
            <a:endParaRPr lang="pt-BR" sz="1400" dirty="0"/>
          </a:p>
          <a:p>
            <a:pPr fontAlgn="base"/>
            <a:r>
              <a:rPr lang="pt-BR" sz="1400" b="1" dirty="0"/>
              <a:t>Cout</a:t>
            </a:r>
            <a:r>
              <a:rPr lang="pt-BR" sz="1400" dirty="0"/>
              <a:t>: refere-se à saída do carry (aquela que será somada com a posição seguinte).</a:t>
            </a:r>
            <a:endParaRPr lang="pt-BR" sz="1400" dirty="0" smtClean="0"/>
          </a:p>
          <a:p>
            <a:pPr fontAlgn="base"/>
            <a:endParaRPr lang="pt-BR" sz="1400" dirty="0" smtClean="0"/>
          </a:p>
          <a:p>
            <a:pPr fontAlgn="base"/>
            <a:endParaRPr lang="pt-BR" sz="1400" dirty="0"/>
          </a:p>
          <a:p>
            <a:pPr fontAlgn="base"/>
            <a:endParaRPr lang="pt-BR" sz="1400" dirty="0" smtClean="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a:t>SOMADOR</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7" name="Grupo 6"/>
          <p:cNvGrpSpPr/>
          <p:nvPr/>
        </p:nvGrpSpPr>
        <p:grpSpPr>
          <a:xfrm>
            <a:off x="303101" y="1051243"/>
            <a:ext cx="3917987" cy="380115"/>
            <a:chOff x="303101" y="1051243"/>
            <a:chExt cx="3917987" cy="380115"/>
          </a:xfrm>
        </p:grpSpPr>
        <p:sp>
          <p:nvSpPr>
            <p:cNvPr id="31" name="Retângulo de cantos arredondados 30"/>
            <p:cNvSpPr/>
            <p:nvPr/>
          </p:nvSpPr>
          <p:spPr>
            <a:xfrm>
              <a:off x="303101" y="1059557"/>
              <a:ext cx="391798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895350" y="1051243"/>
              <a:ext cx="3181722"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Circuitos lógico-digitais básicos</a:t>
              </a:r>
              <a:endParaRPr lang="pt-BR" dirty="0"/>
            </a:p>
          </p:txBody>
        </p:sp>
        <p:pic>
          <p:nvPicPr>
            <p:cNvPr id="35" name="Imagem 34"/>
            <p:cNvPicPr>
              <a:picLocks noChangeAspect="1"/>
            </p:cNvPicPr>
            <p:nvPr/>
          </p:nvPicPr>
          <p:blipFill>
            <a:blip r:embed="rId6"/>
            <a:stretch>
              <a:fillRect/>
            </a:stretch>
          </p:blipFill>
          <p:spPr>
            <a:xfrm>
              <a:off x="359837" y="1064975"/>
              <a:ext cx="494678" cy="358069"/>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9"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
        <p:nvSpPr>
          <p:cNvPr id="2" name="AutoShape 2" descr="https://sereduc.blackboard.com/courses/1/1.531.39465/content/_3338023_1/scormcontent/assets/zbdfHAVdCWASHXWz_haFQ2hRoaAxgHsT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4" name="Imagem 3"/>
          <p:cNvPicPr>
            <a:picLocks noChangeAspect="1"/>
          </p:cNvPicPr>
          <p:nvPr/>
        </p:nvPicPr>
        <p:blipFill>
          <a:blip r:embed="rId7"/>
          <a:stretch>
            <a:fillRect/>
          </a:stretch>
        </p:blipFill>
        <p:spPr>
          <a:xfrm>
            <a:off x="359837" y="2576736"/>
            <a:ext cx="5909732" cy="3096344"/>
          </a:xfrm>
          <a:prstGeom prst="rect">
            <a:avLst/>
          </a:prstGeom>
        </p:spPr>
      </p:pic>
      <p:pic>
        <p:nvPicPr>
          <p:cNvPr id="9" name="Imagem 8"/>
          <p:cNvPicPr>
            <a:picLocks noChangeAspect="1"/>
          </p:cNvPicPr>
          <p:nvPr/>
        </p:nvPicPr>
        <p:blipFill>
          <a:blip r:embed="rId8"/>
          <a:stretch>
            <a:fillRect/>
          </a:stretch>
        </p:blipFill>
        <p:spPr>
          <a:xfrm>
            <a:off x="804864" y="6138921"/>
            <a:ext cx="5248275" cy="638175"/>
          </a:xfrm>
          <a:prstGeom prst="rect">
            <a:avLst/>
          </a:prstGeom>
        </p:spPr>
      </p:pic>
    </p:spTree>
    <p:extLst>
      <p:ext uri="{BB962C8B-B14F-4D97-AF65-F5344CB8AC3E}">
        <p14:creationId xmlns:p14="http://schemas.microsoft.com/office/powerpoint/2010/main" val="9156755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a:ln w="3175"/>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dirty="0"/>
              <a:t>Existem dezenas de simuladores de circuitos digitais no mercado. </a:t>
            </a:r>
            <a:endParaRPr lang="pt-BR" sz="1400" dirty="0" smtClean="0"/>
          </a:p>
          <a:p>
            <a:pPr fontAlgn="base"/>
            <a:endParaRPr lang="pt-BR" sz="1400" dirty="0"/>
          </a:p>
          <a:p>
            <a:pPr fontAlgn="base"/>
            <a:r>
              <a:rPr lang="pt-BR" sz="1400" dirty="0" smtClean="0"/>
              <a:t>Vamos </a:t>
            </a:r>
            <a:r>
              <a:rPr lang="pt-BR" sz="1400" dirty="0"/>
              <a:t>utilizar aqui uma versão gratuita e on-line, </a:t>
            </a:r>
            <a:r>
              <a:rPr lang="pt-BR" sz="1400" dirty="0"/>
              <a:t>https://www.sklambert.com/digsim/DigSim.html, </a:t>
            </a:r>
            <a:r>
              <a:rPr lang="pt-BR" sz="1400" dirty="0"/>
              <a:t>pois consideramos ser muito útil para sua prática</a:t>
            </a:r>
            <a:r>
              <a:rPr lang="pt-BR" sz="1400" dirty="0" smtClean="0"/>
              <a:t>.</a:t>
            </a:r>
          </a:p>
          <a:p>
            <a:pPr fontAlgn="base"/>
            <a:endParaRPr lang="pt-BR" sz="1400" dirty="0"/>
          </a:p>
          <a:p>
            <a:pPr fontAlgn="base"/>
            <a:r>
              <a:rPr lang="pt-BR" sz="1400" dirty="0"/>
              <a:t>O site possui dispositivos de entrada e saída, portas lógicas e outros itens para que você possa montar diversos circuitos;</a:t>
            </a:r>
          </a:p>
          <a:p>
            <a:pPr fontAlgn="base"/>
            <a:endParaRPr lang="pt-BR" sz="1400" dirty="0" smtClean="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a:t>Simulador de circuitos lógico-digitais (software)</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1" name="Retângulo de cantos arredondados 30"/>
          <p:cNvSpPr/>
          <p:nvPr/>
        </p:nvSpPr>
        <p:spPr>
          <a:xfrm>
            <a:off x="303101" y="1059557"/>
            <a:ext cx="535814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895350" y="1051243"/>
            <a:ext cx="4621882"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Simulador de circuitos lógico-digitais (software)</a:t>
            </a:r>
            <a:endParaRPr lang="pt-BR" dirty="0"/>
          </a:p>
        </p:txBody>
      </p:sp>
      <p:pic>
        <p:nvPicPr>
          <p:cNvPr id="35" name="Imagem 34"/>
          <p:cNvPicPr>
            <a:picLocks noChangeAspect="1"/>
          </p:cNvPicPr>
          <p:nvPr/>
        </p:nvPicPr>
        <p:blipFill>
          <a:blip r:embed="rId6"/>
          <a:stretch>
            <a:fillRect/>
          </a:stretch>
        </p:blipFill>
        <p:spPr>
          <a:xfrm>
            <a:off x="359837" y="1064975"/>
            <a:ext cx="494678" cy="358069"/>
          </a:xfrm>
          <a:prstGeom prst="rect">
            <a:avLst/>
          </a:prstGeom>
        </p:spPr>
      </p:pic>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9"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
        <p:nvSpPr>
          <p:cNvPr id="2" name="AutoShape 2" descr="https://sereduc.blackboard.com/courses/1/1.531.39465/content/_3338023_1/scormcontent/assets/zbdfHAVdCWASHXWz_haFQ2hRoaAxgHsT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8" name="Imagem 7"/>
          <p:cNvPicPr>
            <a:picLocks noChangeAspect="1"/>
          </p:cNvPicPr>
          <p:nvPr/>
        </p:nvPicPr>
        <p:blipFill>
          <a:blip r:embed="rId7"/>
          <a:stretch>
            <a:fillRect/>
          </a:stretch>
        </p:blipFill>
        <p:spPr>
          <a:xfrm>
            <a:off x="779778" y="1840785"/>
            <a:ext cx="5137015" cy="2851969"/>
          </a:xfrm>
          <a:prstGeom prst="rect">
            <a:avLst/>
          </a:prstGeom>
        </p:spPr>
      </p:pic>
    </p:spTree>
    <p:extLst>
      <p:ext uri="{BB962C8B-B14F-4D97-AF65-F5344CB8AC3E}">
        <p14:creationId xmlns:p14="http://schemas.microsoft.com/office/powerpoint/2010/main" val="58524043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a:ln w="3175"/>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b="1" dirty="0" smtClean="0"/>
          </a:p>
          <a:p>
            <a:pPr fontAlgn="base"/>
            <a:r>
              <a:rPr lang="pt-BR" sz="1400" b="1" dirty="0" smtClean="0"/>
              <a:t>Figura </a:t>
            </a:r>
            <a:r>
              <a:rPr lang="pt-BR" sz="1400" b="1" dirty="0"/>
              <a:t>24</a:t>
            </a:r>
            <a:r>
              <a:rPr lang="pt-BR" sz="1400" dirty="0"/>
              <a:t>. Portas lógicas. </a:t>
            </a:r>
            <a:r>
              <a:rPr lang="pt-BR" sz="1400" b="1" dirty="0"/>
              <a:t>Fonte</a:t>
            </a:r>
            <a:r>
              <a:rPr lang="pt-BR" sz="1400" dirty="0"/>
              <a:t>: </a:t>
            </a:r>
            <a:r>
              <a:rPr lang="pt-BR" sz="1400" dirty="0"/>
              <a:t>https://www.sklambert.com/digsim/DigSim.html</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a:t>Simulador de circuitos lógico-digitais (software)</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1" name="Retângulo de cantos arredondados 30"/>
          <p:cNvSpPr/>
          <p:nvPr/>
        </p:nvSpPr>
        <p:spPr>
          <a:xfrm>
            <a:off x="303101" y="1059557"/>
            <a:ext cx="535814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895350" y="1051243"/>
            <a:ext cx="4621882"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Simulador de circuitos lógico-digitais (software)</a:t>
            </a:r>
            <a:endParaRPr lang="pt-BR" dirty="0"/>
          </a:p>
        </p:txBody>
      </p:sp>
      <p:pic>
        <p:nvPicPr>
          <p:cNvPr id="35" name="Imagem 34"/>
          <p:cNvPicPr>
            <a:picLocks noChangeAspect="1"/>
          </p:cNvPicPr>
          <p:nvPr/>
        </p:nvPicPr>
        <p:blipFill>
          <a:blip r:embed="rId6"/>
          <a:stretch>
            <a:fillRect/>
          </a:stretch>
        </p:blipFill>
        <p:spPr>
          <a:xfrm>
            <a:off x="359837" y="1064975"/>
            <a:ext cx="494678" cy="358069"/>
          </a:xfrm>
          <a:prstGeom prst="rect">
            <a:avLst/>
          </a:prstGeom>
        </p:spPr>
      </p:pic>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9"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
        <p:nvSpPr>
          <p:cNvPr id="2" name="AutoShape 2" descr="https://sereduc.blackboard.com/courses/1/1.531.39465/content/_3338023_1/scormcontent/assets/zbdfHAVdCWASHXWz_haFQ2hRoaAxgHsT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3" name="Imagem 2"/>
          <p:cNvPicPr>
            <a:picLocks noChangeAspect="1"/>
          </p:cNvPicPr>
          <p:nvPr/>
        </p:nvPicPr>
        <p:blipFill>
          <a:blip r:embed="rId7"/>
          <a:stretch>
            <a:fillRect/>
          </a:stretch>
        </p:blipFill>
        <p:spPr>
          <a:xfrm>
            <a:off x="576277" y="2253024"/>
            <a:ext cx="5449550" cy="32760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52324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a:ln w="3175"/>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Vamos fazer uma simulação: </a:t>
            </a:r>
            <a:endParaRPr lang="pt-BR" sz="1400" dirty="0" smtClean="0"/>
          </a:p>
          <a:p>
            <a:pPr fontAlgn="base"/>
            <a:endParaRPr lang="pt-BR" sz="1400" dirty="0" smtClean="0"/>
          </a:p>
          <a:p>
            <a:pPr fontAlgn="base"/>
            <a:r>
              <a:rPr lang="pt-BR" sz="1400" dirty="0" smtClean="0"/>
              <a:t>você </a:t>
            </a:r>
            <a:r>
              <a:rPr lang="pt-BR" sz="1400" dirty="0"/>
              <a:t>lembra que a porta AND só tem uma saída em nível alto quando as duas entradas são iguais a 1? Vamos testar! </a:t>
            </a:r>
            <a:endParaRPr lang="pt-BR" sz="1400" dirty="0" smtClean="0"/>
          </a:p>
          <a:p>
            <a:pPr fontAlgn="base"/>
            <a:endParaRPr lang="pt-BR" sz="1400" dirty="0"/>
          </a:p>
          <a:p>
            <a:pPr fontAlgn="base"/>
            <a:r>
              <a:rPr lang="pt-BR" sz="1400" dirty="0" smtClean="0"/>
              <a:t>Colocamos </a:t>
            </a:r>
            <a:r>
              <a:rPr lang="pt-BR" sz="1400" dirty="0"/>
              <a:t>dois interruptores na entrada e um </a:t>
            </a:r>
            <a:r>
              <a:rPr lang="pt-BR" sz="1400" dirty="0" smtClean="0"/>
              <a:t>led na </a:t>
            </a:r>
            <a:r>
              <a:rPr lang="pt-BR" sz="1400" dirty="0"/>
              <a:t>saída</a:t>
            </a:r>
            <a:r>
              <a:rPr lang="pt-BR" sz="1400" dirty="0" smtClean="0"/>
              <a:t>.</a:t>
            </a:r>
          </a:p>
          <a:p>
            <a:pPr fontAlgn="base"/>
            <a:endParaRPr lang="pt-BR" sz="1400" dirty="0"/>
          </a:p>
          <a:p>
            <a:pPr fontAlgn="base"/>
            <a:r>
              <a:rPr lang="pt-BR" sz="1400" dirty="0" smtClean="0"/>
              <a:t>Imagine </a:t>
            </a:r>
            <a:r>
              <a:rPr lang="pt-BR" sz="1400" dirty="0"/>
              <a:t>que, quando o interruptor está ligado, a entrada tem valor 1 e, quando está desligado, a entrada tem valor 0</a:t>
            </a:r>
            <a:r>
              <a:rPr lang="pt-BR" sz="1400" dirty="0" smtClean="0"/>
              <a:t>:</a:t>
            </a:r>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r>
              <a:rPr lang="pt-BR" sz="1400" b="1" dirty="0"/>
              <a:t>Figura </a:t>
            </a:r>
            <a:r>
              <a:rPr lang="pt-BR" sz="1400" b="1" dirty="0" smtClean="0"/>
              <a:t>25</a:t>
            </a:r>
            <a:r>
              <a:rPr lang="pt-BR" sz="1400" dirty="0" smtClean="0"/>
              <a:t>. Simulação.</a:t>
            </a:r>
            <a:r>
              <a:rPr lang="pt-BR" sz="1400" dirty="0"/>
              <a:t> </a:t>
            </a:r>
            <a:r>
              <a:rPr lang="pt-BR" sz="1400" b="1" dirty="0"/>
              <a:t>Fonte</a:t>
            </a:r>
            <a:r>
              <a:rPr lang="pt-BR" sz="1400" dirty="0"/>
              <a:t>: </a:t>
            </a:r>
            <a:r>
              <a:rPr lang="pt-BR" sz="1400" dirty="0">
                <a:hlinkClick r:id="rId5"/>
              </a:rPr>
              <a:t>https://</a:t>
            </a:r>
            <a:r>
              <a:rPr lang="pt-BR" sz="1400" dirty="0" smtClean="0">
                <a:hlinkClick r:id="rId5"/>
              </a:rPr>
              <a:t>www.sklambert.com/digsim/DigSim.html</a:t>
            </a:r>
            <a:endParaRPr lang="pt-BR" sz="1400" dirty="0" smtClean="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a:t>Simulador de circuitos lógico-digitais (software)</a:t>
              </a:r>
              <a:endParaRPr lang="pt-BR" dirty="0"/>
            </a:p>
          </p:txBody>
        </p:sp>
        <p:pic>
          <p:nvPicPr>
            <p:cNvPr id="23" name="Imagem 22"/>
            <p:cNvPicPr>
              <a:picLocks noChangeAspect="1"/>
            </p:cNvPicPr>
            <p:nvPr/>
          </p:nvPicPr>
          <p:blipFill>
            <a:blip r:embed="rId6"/>
            <a:stretch>
              <a:fillRect/>
            </a:stretch>
          </p:blipFill>
          <p:spPr>
            <a:xfrm rot="5400000">
              <a:off x="6010271" y="1978961"/>
              <a:ext cx="1123541" cy="422103"/>
            </a:xfrm>
            <a:prstGeom prst="rect">
              <a:avLst/>
            </a:prstGeom>
          </p:spPr>
        </p:pic>
      </p:grpSp>
      <p:sp>
        <p:nvSpPr>
          <p:cNvPr id="31" name="Retângulo de cantos arredondados 30"/>
          <p:cNvSpPr/>
          <p:nvPr/>
        </p:nvSpPr>
        <p:spPr>
          <a:xfrm>
            <a:off x="303101" y="1059557"/>
            <a:ext cx="535814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895350" y="1051243"/>
            <a:ext cx="4621882"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Simulador de circuitos lógico-digitais (software)</a:t>
            </a:r>
            <a:endParaRPr lang="pt-BR" dirty="0"/>
          </a:p>
        </p:txBody>
      </p:sp>
      <p:pic>
        <p:nvPicPr>
          <p:cNvPr id="35" name="Imagem 34"/>
          <p:cNvPicPr>
            <a:picLocks noChangeAspect="1"/>
          </p:cNvPicPr>
          <p:nvPr/>
        </p:nvPicPr>
        <p:blipFill>
          <a:blip r:embed="rId7"/>
          <a:stretch>
            <a:fillRect/>
          </a:stretch>
        </p:blipFill>
        <p:spPr>
          <a:xfrm>
            <a:off x="359837" y="1064975"/>
            <a:ext cx="494678" cy="358069"/>
          </a:xfrm>
          <a:prstGeom prst="rect">
            <a:avLst/>
          </a:prstGeom>
        </p:spPr>
      </p:pic>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9"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
        <p:nvSpPr>
          <p:cNvPr id="2" name="AutoShape 2" descr="https://sereduc.blackboard.com/courses/1/1.531.39465/content/_3338023_1/scormcontent/assets/zbdfHAVdCWASHXWz_haFQ2hRoaAxgHsT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7" name="Imagem 6"/>
          <p:cNvPicPr>
            <a:picLocks noChangeAspect="1"/>
          </p:cNvPicPr>
          <p:nvPr/>
        </p:nvPicPr>
        <p:blipFill>
          <a:blip r:embed="rId8"/>
          <a:stretch>
            <a:fillRect/>
          </a:stretch>
        </p:blipFill>
        <p:spPr>
          <a:xfrm>
            <a:off x="418753" y="4016896"/>
            <a:ext cx="5824690" cy="33362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3408776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a:ln w="3175"/>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Podemos ver agora que mesmo se um dos interruptores for ligado, não ocorre o acionamento do ventilador;</a:t>
            </a:r>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r>
              <a:rPr lang="pt-BR" sz="1400" dirty="0" smtClean="0"/>
              <a:t>Simulação.</a:t>
            </a:r>
            <a:r>
              <a:rPr lang="pt-BR" sz="1400" dirty="0"/>
              <a:t> </a:t>
            </a:r>
            <a:r>
              <a:rPr lang="pt-BR" sz="1400" b="1" dirty="0"/>
              <a:t>Fonte</a:t>
            </a:r>
            <a:r>
              <a:rPr lang="pt-BR" sz="1400" dirty="0"/>
              <a:t>: </a:t>
            </a:r>
            <a:r>
              <a:rPr lang="pt-BR" sz="1400" dirty="0">
                <a:hlinkClick r:id="rId5"/>
              </a:rPr>
              <a:t>https://</a:t>
            </a:r>
            <a:r>
              <a:rPr lang="pt-BR" sz="1400" dirty="0" smtClean="0">
                <a:hlinkClick r:id="rId5"/>
              </a:rPr>
              <a:t>www.sklambert.com/digsim/DigSim.html</a:t>
            </a:r>
            <a:endParaRPr lang="pt-BR" sz="1400" dirty="0" smtClean="0"/>
          </a:p>
          <a:p>
            <a:pPr fontAlgn="base"/>
            <a:endParaRPr lang="pt-BR" sz="1400" dirty="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a:t>Simulador de circuitos lógico-digitais (software)</a:t>
              </a:r>
              <a:endParaRPr lang="pt-BR" dirty="0"/>
            </a:p>
          </p:txBody>
        </p:sp>
        <p:pic>
          <p:nvPicPr>
            <p:cNvPr id="23" name="Imagem 22"/>
            <p:cNvPicPr>
              <a:picLocks noChangeAspect="1"/>
            </p:cNvPicPr>
            <p:nvPr/>
          </p:nvPicPr>
          <p:blipFill>
            <a:blip r:embed="rId6"/>
            <a:stretch>
              <a:fillRect/>
            </a:stretch>
          </p:blipFill>
          <p:spPr>
            <a:xfrm rot="5400000">
              <a:off x="6010271" y="1978961"/>
              <a:ext cx="1123541" cy="422103"/>
            </a:xfrm>
            <a:prstGeom prst="rect">
              <a:avLst/>
            </a:prstGeom>
          </p:spPr>
        </p:pic>
      </p:grpSp>
      <p:sp>
        <p:nvSpPr>
          <p:cNvPr id="31" name="Retângulo de cantos arredondados 30"/>
          <p:cNvSpPr/>
          <p:nvPr/>
        </p:nvSpPr>
        <p:spPr>
          <a:xfrm>
            <a:off x="303101" y="1059557"/>
            <a:ext cx="535814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895350" y="1051243"/>
            <a:ext cx="4621882"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Simulador de circuitos lógico-digitais (software)</a:t>
            </a:r>
            <a:endParaRPr lang="pt-BR" dirty="0"/>
          </a:p>
        </p:txBody>
      </p:sp>
      <p:pic>
        <p:nvPicPr>
          <p:cNvPr id="35" name="Imagem 34"/>
          <p:cNvPicPr>
            <a:picLocks noChangeAspect="1"/>
          </p:cNvPicPr>
          <p:nvPr/>
        </p:nvPicPr>
        <p:blipFill>
          <a:blip r:embed="rId7"/>
          <a:stretch>
            <a:fillRect/>
          </a:stretch>
        </p:blipFill>
        <p:spPr>
          <a:xfrm>
            <a:off x="359837" y="1064975"/>
            <a:ext cx="494678" cy="358069"/>
          </a:xfrm>
          <a:prstGeom prst="rect">
            <a:avLst/>
          </a:prstGeom>
        </p:spPr>
      </p:pic>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9"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
        <p:nvSpPr>
          <p:cNvPr id="2" name="AutoShape 2" descr="https://sereduc.blackboard.com/courses/1/1.531.39465/content/_3338023_1/scormcontent/assets/zbdfHAVdCWASHXWz_haFQ2hRoaAxgHsT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3" name="Imagem 2"/>
          <p:cNvPicPr>
            <a:picLocks noChangeAspect="1"/>
          </p:cNvPicPr>
          <p:nvPr/>
        </p:nvPicPr>
        <p:blipFill>
          <a:blip r:embed="rId8"/>
          <a:stretch>
            <a:fillRect/>
          </a:stretch>
        </p:blipFill>
        <p:spPr>
          <a:xfrm>
            <a:off x="423491" y="2576736"/>
            <a:ext cx="5761047" cy="36724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7598618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a:ln w="3175"/>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Por fim, ao acionar os dois interruptores, o ventilador foi acionado. Conseguimos testar aqui o uso da porta AND</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r>
              <a:rPr lang="pt-BR" sz="1400" dirty="0" smtClean="0"/>
              <a:t>Simulação.</a:t>
            </a:r>
            <a:r>
              <a:rPr lang="pt-BR" sz="1400" dirty="0"/>
              <a:t> </a:t>
            </a:r>
            <a:r>
              <a:rPr lang="pt-BR" sz="1400" b="1" dirty="0"/>
              <a:t>Fonte</a:t>
            </a:r>
            <a:r>
              <a:rPr lang="pt-BR" sz="1400" dirty="0"/>
              <a:t>: </a:t>
            </a:r>
            <a:r>
              <a:rPr lang="pt-BR" sz="1400" dirty="0">
                <a:hlinkClick r:id="rId5"/>
              </a:rPr>
              <a:t>https://</a:t>
            </a:r>
            <a:r>
              <a:rPr lang="pt-BR" sz="1400" dirty="0" smtClean="0">
                <a:hlinkClick r:id="rId5"/>
              </a:rPr>
              <a:t>www.sklambert.com/digsim/DigSim.html</a:t>
            </a:r>
            <a:endParaRPr lang="pt-BR" sz="1400" dirty="0" smtClean="0"/>
          </a:p>
          <a:p>
            <a:pPr fontAlgn="base"/>
            <a:endParaRPr lang="pt-BR" sz="1400" dirty="0"/>
          </a:p>
          <a:p>
            <a:pPr fontAlgn="base"/>
            <a:endParaRPr lang="pt-BR" sz="1400" dirty="0"/>
          </a:p>
          <a:p>
            <a:pPr fontAlgn="base"/>
            <a:endParaRPr lang="pt-BR" sz="1400" dirty="0" smtClean="0"/>
          </a:p>
          <a:p>
            <a:pPr fontAlgn="base"/>
            <a:r>
              <a:rPr lang="pt-BR" sz="1400" dirty="0"/>
              <a:t>U</a:t>
            </a:r>
            <a:r>
              <a:rPr lang="pt-BR" sz="1400" dirty="0" smtClean="0"/>
              <a:t>tilize </a:t>
            </a:r>
            <a:r>
              <a:rPr lang="pt-BR" sz="1400" dirty="0"/>
              <a:t>o simulador da sua preferência para exercitar as operações e portas vistas nesta Unidade. </a:t>
            </a:r>
            <a:endParaRPr lang="pt-BR" sz="1400" dirty="0" smtClean="0"/>
          </a:p>
          <a:p>
            <a:pPr fontAlgn="base"/>
            <a:endParaRPr lang="pt-BR" sz="1400" dirty="0"/>
          </a:p>
          <a:p>
            <a:pPr fontAlgn="base"/>
            <a:r>
              <a:rPr lang="pt-BR" sz="1400" dirty="0" smtClean="0"/>
              <a:t>Aproveite </a:t>
            </a:r>
            <a:r>
              <a:rPr lang="pt-BR" sz="1400" dirty="0"/>
              <a:t>também para criar tabelas-verdade enquanto simula diversos circuitos lógico-digitais. </a:t>
            </a:r>
            <a:endParaRPr lang="pt-BR" sz="1400" dirty="0" smtClean="0"/>
          </a:p>
          <a:p>
            <a:pPr fontAlgn="base"/>
            <a:endParaRPr lang="pt-BR" sz="1400" dirty="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a:t>Simulador de circuitos lógico-digitais (software)</a:t>
              </a:r>
              <a:endParaRPr lang="pt-BR" dirty="0"/>
            </a:p>
          </p:txBody>
        </p:sp>
        <p:pic>
          <p:nvPicPr>
            <p:cNvPr id="23" name="Imagem 22"/>
            <p:cNvPicPr>
              <a:picLocks noChangeAspect="1"/>
            </p:cNvPicPr>
            <p:nvPr/>
          </p:nvPicPr>
          <p:blipFill>
            <a:blip r:embed="rId6"/>
            <a:stretch>
              <a:fillRect/>
            </a:stretch>
          </p:blipFill>
          <p:spPr>
            <a:xfrm rot="5400000">
              <a:off x="6010271" y="1978961"/>
              <a:ext cx="1123541" cy="422103"/>
            </a:xfrm>
            <a:prstGeom prst="rect">
              <a:avLst/>
            </a:prstGeom>
          </p:spPr>
        </p:pic>
      </p:grpSp>
      <p:sp>
        <p:nvSpPr>
          <p:cNvPr id="31" name="Retângulo de cantos arredondados 30"/>
          <p:cNvSpPr/>
          <p:nvPr/>
        </p:nvSpPr>
        <p:spPr>
          <a:xfrm>
            <a:off x="303101" y="1059557"/>
            <a:ext cx="535814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895350" y="1051243"/>
            <a:ext cx="4621882"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Simulador de circuitos lógico-digitais (software)</a:t>
            </a:r>
            <a:endParaRPr lang="pt-BR" dirty="0"/>
          </a:p>
        </p:txBody>
      </p:sp>
      <p:pic>
        <p:nvPicPr>
          <p:cNvPr id="35" name="Imagem 34"/>
          <p:cNvPicPr>
            <a:picLocks noChangeAspect="1"/>
          </p:cNvPicPr>
          <p:nvPr/>
        </p:nvPicPr>
        <p:blipFill>
          <a:blip r:embed="rId7"/>
          <a:stretch>
            <a:fillRect/>
          </a:stretch>
        </p:blipFill>
        <p:spPr>
          <a:xfrm>
            <a:off x="359837" y="1064975"/>
            <a:ext cx="494678" cy="358069"/>
          </a:xfrm>
          <a:prstGeom prst="rect">
            <a:avLst/>
          </a:prstGeom>
        </p:spPr>
      </p:pic>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9"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
        <p:nvSpPr>
          <p:cNvPr id="2" name="AutoShape 2" descr="https://sereduc.blackboard.com/courses/1/1.531.39465/content/_3338023_1/scormcontent/assets/zbdfHAVdCWASHXWz_haFQ2hRoaAxgHsT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4" name="Imagem 3"/>
          <p:cNvPicPr>
            <a:picLocks noChangeAspect="1"/>
          </p:cNvPicPr>
          <p:nvPr/>
        </p:nvPicPr>
        <p:blipFill>
          <a:blip r:embed="rId8"/>
          <a:stretch>
            <a:fillRect/>
          </a:stretch>
        </p:blipFill>
        <p:spPr>
          <a:xfrm>
            <a:off x="445586" y="2734271"/>
            <a:ext cx="5746633" cy="33371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682885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71612" y="0"/>
            <a:ext cx="3857652" cy="1000561"/>
          </a:xfrm>
        </p:spPr>
        <p:txBody>
          <a:bodyPr>
            <a:noAutofit/>
          </a:bodyPr>
          <a:lstStyle/>
          <a:p>
            <a:r>
              <a:rPr lang="pt-BR" sz="5700" dirty="0" smtClean="0"/>
              <a:t>Livro/Vídeo</a:t>
            </a:r>
            <a:endParaRPr lang="pt-BR" sz="57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ítulo 1"/>
          <p:cNvSpPr txBox="1">
            <a:spLocks/>
          </p:cNvSpPr>
          <p:nvPr/>
        </p:nvSpPr>
        <p:spPr>
          <a:xfrm>
            <a:off x="428604" y="1023910"/>
            <a:ext cx="6072230" cy="8358246"/>
          </a:xfrm>
          <a:prstGeom prst="rect">
            <a:avLst/>
          </a:prstGeom>
        </p:spPr>
        <p:txBody>
          <a:bodyPr vert="horz" lIns="91440" tIns="45720" rIns="91440" bIns="45720" rtlCol="0" anchor="t" anchorCtr="0">
            <a:noAutofit/>
          </a:bodyPr>
          <a:lstStyle/>
          <a:p>
            <a:pPr marL="0" marR="0" lvl="0" indent="0" defTabSz="914400" rtl="0" eaLnBrk="1" fontAlgn="auto" latinLnBrk="0" hangingPunct="1">
              <a:lnSpc>
                <a:spcPct val="100000"/>
              </a:lnSpc>
              <a:spcBef>
                <a:spcPct val="0"/>
              </a:spcBef>
              <a:spcAft>
                <a:spcPts val="0"/>
              </a:spcAft>
              <a:buClrTx/>
              <a:buSzTx/>
              <a:buFontTx/>
              <a:buNone/>
              <a:tabLst/>
              <a:defRPr/>
            </a:pPr>
            <a:endParaRPr kumimoji="0" lang="pt-BR" sz="28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lvl="0">
              <a:spcBef>
                <a:spcPct val="0"/>
              </a:spcBef>
              <a:defRPr/>
            </a:pPr>
            <a:endParaRPr lang="pt-BR" sz="2400" b="1" dirty="0"/>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p:txBody>
      </p:sp>
      <p:sp>
        <p:nvSpPr>
          <p:cNvPr id="8" name="Título 1"/>
          <p:cNvSpPr txBox="1">
            <a:spLocks/>
          </p:cNvSpPr>
          <p:nvPr/>
        </p:nvSpPr>
        <p:spPr>
          <a:xfrm>
            <a:off x="1378835" y="1928214"/>
            <a:ext cx="5121999" cy="515624"/>
          </a:xfrm>
          <a:prstGeom prst="rect">
            <a:avLst/>
          </a:prstGeom>
        </p:spPr>
        <p:txBody>
          <a:bodyPr vert="horz" lIns="91440" tIns="45720" rIns="91440" bIns="45720" rtlCol="0" anchor="ctr" anchorCtr="0">
            <a:noAutofit/>
          </a:bodyPr>
          <a:lstStyle/>
          <a:p>
            <a:pPr lvl="0" algn="just">
              <a:spcBef>
                <a:spcPct val="0"/>
              </a:spcBef>
              <a:defRPr/>
            </a:pPr>
            <a:endParaRPr lang="pt-BR" sz="1400" dirty="0" smtClean="0">
              <a:latin typeface="+mj-lt"/>
              <a:ea typeface="+mj-ea"/>
              <a:cs typeface="+mj-cs"/>
              <a:hlinkClick r:id="rId3"/>
            </a:endParaRPr>
          </a:p>
          <a:p>
            <a:pPr lvl="0" algn="just">
              <a:spcBef>
                <a:spcPct val="0"/>
              </a:spcBef>
              <a:defRPr/>
            </a:pPr>
            <a:endParaRPr lang="pt-BR" sz="1400" dirty="0">
              <a:latin typeface="+mj-lt"/>
              <a:ea typeface="+mj-ea"/>
              <a:cs typeface="+mj-cs"/>
              <a:hlinkClick r:id="rId3"/>
            </a:endParaRPr>
          </a:p>
          <a:p>
            <a:pPr lvl="0" algn="just">
              <a:spcBef>
                <a:spcPct val="0"/>
              </a:spcBef>
              <a:defRPr/>
            </a:pPr>
            <a:r>
              <a:rPr lang="pt-BR" sz="1400" dirty="0" smtClean="0">
                <a:latin typeface="+mj-lt"/>
                <a:ea typeface="+mj-ea"/>
                <a:cs typeface="+mj-cs"/>
                <a:hlinkClick r:id="rId3"/>
              </a:rPr>
              <a:t>www.youtube.com/c/JMarySystems/playlists?view_as=subscriber</a:t>
            </a:r>
            <a:endParaRPr lang="pt-BR" sz="1400" dirty="0" smtClean="0">
              <a:latin typeface="+mj-lt"/>
              <a:ea typeface="+mj-ea"/>
              <a:cs typeface="+mj-cs"/>
            </a:endParaRPr>
          </a:p>
          <a:p>
            <a:pPr lvl="0" algn="just">
              <a:spcBef>
                <a:spcPct val="0"/>
              </a:spcBef>
              <a:defRPr/>
            </a:pPr>
            <a:endParaRPr kumimoji="0" lang="pt-BR" sz="1400" i="0" u="none" strike="noStrike" kern="1200" cap="none" spc="0" normalizeH="0" baseline="0" noProof="0" dirty="0" smtClean="0">
              <a:ln>
                <a:noFill/>
              </a:ln>
              <a:solidFill>
                <a:schemeClr val="tx1"/>
              </a:solidFill>
              <a:effectLst/>
              <a:uLnTx/>
              <a:uFillTx/>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sp>
        <p:nvSpPr>
          <p:cNvPr id="9" name="Título 1"/>
          <p:cNvSpPr txBox="1">
            <a:spLocks/>
          </p:cNvSpPr>
          <p:nvPr/>
        </p:nvSpPr>
        <p:spPr>
          <a:xfrm>
            <a:off x="1311685" y="3211577"/>
            <a:ext cx="5146509" cy="516837"/>
          </a:xfrm>
          <a:prstGeom prst="rect">
            <a:avLst/>
          </a:prstGeom>
        </p:spPr>
        <p:txBody>
          <a:bodyPr vert="horz" lIns="91440" tIns="45720" rIns="91440" bIns="45720" rtlCol="0" anchor="ctr" anchorCtr="0">
            <a:noAutofit/>
          </a:bodyPr>
          <a:lstStyle/>
          <a:p>
            <a:pPr lvl="0" algn="just">
              <a:spcBef>
                <a:spcPct val="0"/>
              </a:spcBef>
              <a:defRPr/>
            </a:pPr>
            <a:r>
              <a:rPr lang="pt-BR" sz="1400" dirty="0" smtClean="0">
                <a:latin typeface="+mj-lt"/>
                <a:ea typeface="+mj-ea"/>
                <a:cs typeface="+mj-cs"/>
                <a:hlinkClick r:id="rId4"/>
              </a:rPr>
              <a:t>http://www.jmarysystems.com.br/Leitura_e_Aprendizagem/Leitura_e_Aprendizagem.html</a:t>
            </a:r>
            <a:endParaRPr lang="pt-BR" sz="1400" dirty="0" smtClean="0">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sp>
        <p:nvSpPr>
          <p:cNvPr id="10" name="Título 1"/>
          <p:cNvSpPr txBox="1">
            <a:spLocks/>
          </p:cNvSpPr>
          <p:nvPr/>
        </p:nvSpPr>
        <p:spPr>
          <a:xfrm>
            <a:off x="1465083" y="6663352"/>
            <a:ext cx="4757028" cy="665462"/>
          </a:xfrm>
          <a:prstGeom prst="rect">
            <a:avLst/>
          </a:prstGeom>
        </p:spPr>
        <p:txBody>
          <a:bodyPr vert="horz" lIns="91440" tIns="45720" rIns="91440" bIns="45720" rtlCol="0" anchor="ctr" anchorCtr="0">
            <a:noAutofit/>
          </a:bodyPr>
          <a:lstStyle/>
          <a:p>
            <a:pPr lvl="0" algn="just">
              <a:spcBef>
                <a:spcPct val="0"/>
              </a:spcBef>
              <a:defRPr/>
            </a:pPr>
            <a:r>
              <a:rPr lang="pt-BR" sz="1600" dirty="0">
                <a:latin typeface="+mj-lt"/>
                <a:ea typeface="+mj-ea"/>
                <a:cs typeface="+mj-cs"/>
                <a:hlinkClick r:id="rId5"/>
              </a:rPr>
              <a:t>https://</a:t>
            </a:r>
            <a:r>
              <a:rPr lang="pt-BR" sz="1600" dirty="0" smtClean="0">
                <a:latin typeface="+mj-lt"/>
                <a:ea typeface="+mj-ea"/>
                <a:cs typeface="+mj-cs"/>
                <a:hlinkClick r:id="rId5"/>
              </a:rPr>
              <a:t>github.com/jmarysystems?tab=repositories</a:t>
            </a:r>
            <a:endParaRPr lang="pt-BR" sz="1600" dirty="0" smtClean="0">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sp>
        <p:nvSpPr>
          <p:cNvPr id="11" name="Retângulo de cantos arredondados 10"/>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Picture 2" descr="Resultado de imagem para java"/>
          <p:cNvPicPr>
            <a:picLocks noChangeAspect="1" noChangeArrowheads="1"/>
          </p:cNvPicPr>
          <p:nvPr/>
        </p:nvPicPr>
        <p:blipFill>
          <a:blip r:embed="rId6"/>
          <a:srcRect/>
          <a:stretch>
            <a:fillRect/>
          </a:stretch>
        </p:blipFill>
        <p:spPr bwMode="auto">
          <a:xfrm>
            <a:off x="6100217" y="177494"/>
            <a:ext cx="660016" cy="918283"/>
          </a:xfrm>
          <a:prstGeom prst="rect">
            <a:avLst/>
          </a:prstGeom>
          <a:noFill/>
        </p:spPr>
      </p:pic>
      <p:pic>
        <p:nvPicPr>
          <p:cNvPr id="4098" name="Picture 2" descr="GitHub lança aplicativo oficial para Android e permite acesso antecipado -  TudoCelular.com"/>
          <p:cNvPicPr>
            <a:picLocks noChangeAspect="1" noChangeArrowheads="1"/>
          </p:cNvPicPr>
          <p:nvPr/>
        </p:nvPicPr>
        <p:blipFill rotWithShape="1">
          <a:blip r:embed="rId7">
            <a:extLst>
              <a:ext uri="{28A0092B-C50C-407E-A947-70E740481C1C}">
                <a14:useLocalDpi xmlns:a14="http://schemas.microsoft.com/office/drawing/2010/main" val="0"/>
              </a:ext>
            </a:extLst>
          </a:blip>
          <a:srcRect l="28991" t="5073" r="28638" b="3599"/>
          <a:stretch/>
        </p:blipFill>
        <p:spPr bwMode="auto">
          <a:xfrm>
            <a:off x="555421" y="6587172"/>
            <a:ext cx="782845" cy="741642"/>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p:cNvPicPr>
            <a:picLocks noChangeAspect="1"/>
          </p:cNvPicPr>
          <p:nvPr/>
        </p:nvPicPr>
        <p:blipFill rotWithShape="1">
          <a:blip r:embed="rId8"/>
          <a:srcRect l="13420" t="8001" r="13420" b="12667"/>
          <a:stretch/>
        </p:blipFill>
        <p:spPr>
          <a:xfrm>
            <a:off x="557335" y="1928214"/>
            <a:ext cx="796990" cy="515623"/>
          </a:xfrm>
          <a:prstGeom prst="rect">
            <a:avLst/>
          </a:prstGeom>
        </p:spPr>
      </p:pic>
      <p:pic>
        <p:nvPicPr>
          <p:cNvPr id="4102" name="Picture 6" descr="Criação de sites | Desenvolvimento de sites - Agência Superix"/>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6290" y="3027543"/>
            <a:ext cx="700871" cy="700871"/>
          </a:xfrm>
          <a:prstGeom prst="rect">
            <a:avLst/>
          </a:prstGeom>
          <a:noFill/>
          <a:extLst>
            <a:ext uri="{909E8E84-426E-40DD-AFC4-6F175D3DCCD1}">
              <a14:hiddenFill xmlns:a14="http://schemas.microsoft.com/office/drawing/2010/main">
                <a:solidFill>
                  <a:srgbClr val="FFFFFF"/>
                </a:solidFill>
              </a14:hiddenFill>
            </a:ext>
          </a:extLst>
        </p:spPr>
      </p:pic>
      <p:sp>
        <p:nvSpPr>
          <p:cNvPr id="17" name="Cruz 1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0" name="Retângulo 1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338266" y="4435713"/>
            <a:ext cx="5146509" cy="516837"/>
          </a:xfrm>
          <a:prstGeom prst="rect">
            <a:avLst/>
          </a:prstGeom>
        </p:spPr>
        <p:txBody>
          <a:bodyPr vert="horz" lIns="91440" tIns="45720" rIns="91440" bIns="45720" rtlCol="0" anchor="ctr" anchorCtr="0">
            <a:noAutofit/>
          </a:bodyPr>
          <a:lstStyle/>
          <a:p>
            <a:pPr lvl="0" algn="just">
              <a:spcBef>
                <a:spcPct val="0"/>
              </a:spcBef>
              <a:defRPr/>
            </a:pPr>
            <a:r>
              <a:rPr lang="pt-BR" sz="1400" dirty="0" smtClean="0">
                <a:latin typeface="+mj-lt"/>
                <a:ea typeface="+mj-ea"/>
                <a:cs typeface="+mj-cs"/>
                <a:hlinkClick r:id="rId10"/>
              </a:rPr>
              <a:t>http://www.jmarysystems.com.br/Perguntas_e_Respostas/Perguntas_e_Respostas.html</a:t>
            </a:r>
            <a:endParaRPr lang="pt-BR" sz="1400" dirty="0" smtClean="0">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pic>
        <p:nvPicPr>
          <p:cNvPr id="22" name="Picture 6" descr="Criação de sites | Desenvolvimento de sites - Agência Superix"/>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2871" y="4218533"/>
            <a:ext cx="700871" cy="700871"/>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p:cNvSpPr/>
          <p:nvPr/>
        </p:nvSpPr>
        <p:spPr>
          <a:xfrm>
            <a:off x="428604" y="1496616"/>
            <a:ext cx="3801682" cy="461665"/>
          </a:xfrm>
          <a:prstGeom prst="rect">
            <a:avLst/>
          </a:prstGeom>
        </p:spPr>
        <p:txBody>
          <a:bodyPr wrap="none">
            <a:spAutoFit/>
          </a:bodyPr>
          <a:lstStyle/>
          <a:p>
            <a:pPr lvl="0">
              <a:spcBef>
                <a:spcPct val="0"/>
              </a:spcBef>
              <a:defRPr/>
            </a:pPr>
            <a:r>
              <a:rPr lang="pt-BR" sz="2400" b="1" dirty="0">
                <a:latin typeface="+mj-lt"/>
              </a:rPr>
              <a:t>Links das vídeo aulas online:</a:t>
            </a:r>
          </a:p>
        </p:txBody>
      </p:sp>
      <p:sp>
        <p:nvSpPr>
          <p:cNvPr id="24" name="Retângulo 23"/>
          <p:cNvSpPr/>
          <p:nvPr/>
        </p:nvSpPr>
        <p:spPr>
          <a:xfrm>
            <a:off x="433995" y="2615222"/>
            <a:ext cx="4560094" cy="461665"/>
          </a:xfrm>
          <a:prstGeom prst="rect">
            <a:avLst/>
          </a:prstGeom>
        </p:spPr>
        <p:txBody>
          <a:bodyPr wrap="none">
            <a:spAutoFit/>
          </a:bodyPr>
          <a:lstStyle/>
          <a:p>
            <a:pPr lvl="0">
              <a:spcBef>
                <a:spcPct val="0"/>
              </a:spcBef>
              <a:defRPr/>
            </a:pPr>
            <a:r>
              <a:rPr lang="pt-BR" sz="2400" b="1" dirty="0"/>
              <a:t>Dos conteúdos deste livro na web:</a:t>
            </a:r>
          </a:p>
        </p:txBody>
      </p:sp>
      <p:sp>
        <p:nvSpPr>
          <p:cNvPr id="25" name="Retângulo 24"/>
          <p:cNvSpPr/>
          <p:nvPr/>
        </p:nvSpPr>
        <p:spPr>
          <a:xfrm>
            <a:off x="428604" y="3842117"/>
            <a:ext cx="6002734" cy="461665"/>
          </a:xfrm>
          <a:prstGeom prst="rect">
            <a:avLst/>
          </a:prstGeom>
        </p:spPr>
        <p:txBody>
          <a:bodyPr wrap="none">
            <a:spAutoFit/>
          </a:bodyPr>
          <a:lstStyle/>
          <a:p>
            <a:pPr lvl="0">
              <a:spcBef>
                <a:spcPct val="0"/>
              </a:spcBef>
              <a:defRPr/>
            </a:pPr>
            <a:r>
              <a:rPr lang="pt-BR" sz="2400" b="1" dirty="0"/>
              <a:t>Das perguntas e respostas deste livro na web:</a:t>
            </a:r>
          </a:p>
        </p:txBody>
      </p:sp>
      <p:sp>
        <p:nvSpPr>
          <p:cNvPr id="26" name="Retângulo 25"/>
          <p:cNvSpPr/>
          <p:nvPr/>
        </p:nvSpPr>
        <p:spPr>
          <a:xfrm>
            <a:off x="427491" y="5041515"/>
            <a:ext cx="6003847" cy="1569660"/>
          </a:xfrm>
          <a:prstGeom prst="rect">
            <a:avLst/>
          </a:prstGeom>
        </p:spPr>
        <p:txBody>
          <a:bodyPr wrap="square">
            <a:spAutoFit/>
          </a:bodyPr>
          <a:lstStyle/>
          <a:p>
            <a:pPr>
              <a:spcBef>
                <a:spcPct val="0"/>
              </a:spcBef>
              <a:defRPr/>
            </a:pPr>
            <a:r>
              <a:rPr lang="pt-BR" sz="2400" b="1" dirty="0"/>
              <a:t>Do programa em Java e outros projetos que  além do conteúdo do livro, tem uma bateria de exercícios que complementam a totalidade da aprendizagem</a:t>
            </a:r>
            <a:r>
              <a:rPr lang="pt-BR" sz="2400" b="1" dirty="0" smtClean="0"/>
              <a:t>:</a:t>
            </a:r>
            <a:endParaRPr lang="pt-BR" sz="2400" b="1" dirty="0"/>
          </a:p>
        </p:txBody>
      </p:sp>
      <p:sp>
        <p:nvSpPr>
          <p:cNvPr id="27" name="Título 1"/>
          <p:cNvSpPr txBox="1">
            <a:spLocks/>
          </p:cNvSpPr>
          <p:nvPr/>
        </p:nvSpPr>
        <p:spPr>
          <a:xfrm>
            <a:off x="1347489" y="8036113"/>
            <a:ext cx="5146509" cy="516837"/>
          </a:xfrm>
          <a:prstGeom prst="rect">
            <a:avLst/>
          </a:prstGeom>
        </p:spPr>
        <p:txBody>
          <a:bodyPr vert="horz" lIns="91440" tIns="45720" rIns="91440" bIns="45720" rtlCol="0" anchor="ctr" anchorCtr="0">
            <a:noAutofit/>
          </a:bodyPr>
          <a:lstStyle/>
          <a:p>
            <a:pPr lvl="0" algn="just">
              <a:spcBef>
                <a:spcPct val="0"/>
              </a:spcBef>
              <a:defRPr/>
            </a:pPr>
            <a:r>
              <a:rPr lang="pt-BR" sz="1400" dirty="0" smtClean="0">
                <a:latin typeface="+mj-lt"/>
                <a:ea typeface="+mj-ea"/>
                <a:cs typeface="+mj-cs"/>
                <a:hlinkClick r:id="rId11"/>
              </a:rPr>
              <a:t>http://www.jmarysystems.com.br</a:t>
            </a:r>
            <a:endParaRPr lang="pt-BR" sz="1400" dirty="0" smtClean="0">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pic>
        <p:nvPicPr>
          <p:cNvPr id="28" name="Picture 6" descr="Criação de sites | Desenvolvimento de sites - Agência Superix"/>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2094" y="7818933"/>
            <a:ext cx="700871" cy="700871"/>
          </a:xfrm>
          <a:prstGeom prst="rect">
            <a:avLst/>
          </a:prstGeom>
          <a:noFill/>
          <a:extLst>
            <a:ext uri="{909E8E84-426E-40DD-AFC4-6F175D3DCCD1}">
              <a14:hiddenFill xmlns:a14="http://schemas.microsoft.com/office/drawing/2010/main">
                <a:solidFill>
                  <a:srgbClr val="FFFFFF"/>
                </a:solidFill>
              </a14:hiddenFill>
            </a:ext>
          </a:extLst>
        </p:spPr>
      </p:pic>
      <p:sp>
        <p:nvSpPr>
          <p:cNvPr id="29" name="Retângulo 28"/>
          <p:cNvSpPr/>
          <p:nvPr/>
        </p:nvSpPr>
        <p:spPr>
          <a:xfrm>
            <a:off x="437827" y="7442517"/>
            <a:ext cx="2536464" cy="461665"/>
          </a:xfrm>
          <a:prstGeom prst="rect">
            <a:avLst/>
          </a:prstGeom>
        </p:spPr>
        <p:txBody>
          <a:bodyPr wrap="none">
            <a:spAutoFit/>
          </a:bodyPr>
          <a:lstStyle/>
          <a:p>
            <a:pPr lvl="0">
              <a:spcBef>
                <a:spcPct val="0"/>
              </a:spcBef>
              <a:defRPr/>
            </a:pPr>
            <a:r>
              <a:rPr lang="pt-BR" sz="2400" b="1" dirty="0" smtClean="0"/>
              <a:t>Visite-nos na web:</a:t>
            </a:r>
            <a:endParaRPr lang="pt-BR" sz="2400" b="1" dirty="0"/>
          </a:p>
        </p:txBody>
      </p:sp>
      <p:sp>
        <p:nvSpPr>
          <p:cNvPr id="3" name="Retângulo 2"/>
          <p:cNvSpPr/>
          <p:nvPr/>
        </p:nvSpPr>
        <p:spPr>
          <a:xfrm>
            <a:off x="263078" y="1022495"/>
            <a:ext cx="3967208" cy="461665"/>
          </a:xfrm>
          <a:prstGeom prst="rect">
            <a:avLst/>
          </a:prstGeom>
        </p:spPr>
        <p:txBody>
          <a:bodyPr wrap="square">
            <a:spAutoFit/>
          </a:bodyPr>
          <a:lstStyle/>
          <a:p>
            <a:pPr lvl="0">
              <a:spcBef>
                <a:spcPct val="0"/>
              </a:spcBef>
              <a:defRPr/>
            </a:pPr>
            <a:r>
              <a:rPr lang="pt-BR" sz="2400" dirty="0"/>
              <a:t>Informações complementares</a:t>
            </a:r>
          </a:p>
        </p:txBody>
      </p:sp>
      <p:sp>
        <p:nvSpPr>
          <p:cNvPr id="30" name="Retângulo 29"/>
          <p:cNvSpPr/>
          <p:nvPr/>
        </p:nvSpPr>
        <p:spPr>
          <a:xfrm>
            <a:off x="1378835" y="8735524"/>
            <a:ext cx="2007409" cy="307777"/>
          </a:xfrm>
          <a:prstGeom prst="rect">
            <a:avLst/>
          </a:prstGeom>
        </p:spPr>
        <p:txBody>
          <a:bodyPr wrap="none">
            <a:spAutoFit/>
          </a:bodyPr>
          <a:lstStyle/>
          <a:p>
            <a:pPr lvl="0">
              <a:spcBef>
                <a:spcPct val="0"/>
              </a:spcBef>
              <a:defRPr/>
            </a:pPr>
            <a:r>
              <a:rPr lang="pt-BR" sz="1400" dirty="0" smtClean="0">
                <a:latin typeface="+mj-lt"/>
                <a:hlinkClick r:id="rId12"/>
              </a:rPr>
              <a:t>jmarysystems@mail.com</a:t>
            </a:r>
            <a:endParaRPr lang="pt-BR" dirty="0">
              <a:latin typeface="+mj-lt"/>
            </a:endParaRPr>
          </a:p>
        </p:txBody>
      </p:sp>
      <p:pic>
        <p:nvPicPr>
          <p:cNvPr id="14" name="Imagem 13"/>
          <p:cNvPicPr>
            <a:picLocks noChangeAspect="1"/>
          </p:cNvPicPr>
          <p:nvPr/>
        </p:nvPicPr>
        <p:blipFill rotWithShape="1">
          <a:blip r:embed="rId13"/>
          <a:srcRect l="9587" t="9653" r="16493" b="13068"/>
          <a:stretch/>
        </p:blipFill>
        <p:spPr>
          <a:xfrm>
            <a:off x="548680" y="8614509"/>
            <a:ext cx="756605" cy="790996"/>
          </a:xfrm>
          <a:prstGeom prst="rect">
            <a:avLst/>
          </a:prstGeom>
        </p:spPr>
      </p:pic>
    </p:spTree>
    <p:extLst>
      <p:ext uri="{BB962C8B-B14F-4D97-AF65-F5344CB8AC3E}">
        <p14:creationId xmlns:p14="http://schemas.microsoft.com/office/powerpoint/2010/main" val="173794705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compreendemos como os computadores utilizam o sistema binário para realizar diversas operações, ao mesmo tempo que controla a quantidade de bits utilizados pela memória. </a:t>
            </a:r>
            <a:endParaRPr lang="pt-BR" sz="1400" dirty="0" smtClean="0"/>
          </a:p>
          <a:p>
            <a:pPr fontAlgn="base"/>
            <a:endParaRPr lang="pt-BR" sz="1400" dirty="0"/>
          </a:p>
          <a:p>
            <a:pPr fontAlgn="base"/>
            <a:r>
              <a:rPr lang="pt-BR" sz="1400" dirty="0" smtClean="0"/>
              <a:t>Além </a:t>
            </a:r>
            <a:r>
              <a:rPr lang="pt-BR" sz="1400" dirty="0"/>
              <a:t>disso, podemos perceber que a álgebra booleana é mais simples do que a álgebra convencional por trabalhar apenas com binários, e aprendemos o que são as tabelas-verdade</a:t>
            </a:r>
            <a:r>
              <a:rPr lang="pt-BR" sz="1400" dirty="0" smtClean="0"/>
              <a:t>.</a:t>
            </a:r>
          </a:p>
          <a:p>
            <a:pPr fontAlgn="base"/>
            <a:endParaRPr lang="pt-BR" sz="1400" dirty="0"/>
          </a:p>
          <a:p>
            <a:pPr fontAlgn="base"/>
            <a:r>
              <a:rPr lang="pt-BR" sz="1400" dirty="0"/>
              <a:t>Vimos também os diferentes circuitos lógicos e como eles são representados nas tabelas-verdade. </a:t>
            </a:r>
            <a:endParaRPr lang="pt-BR" sz="1400" dirty="0" smtClean="0"/>
          </a:p>
          <a:p>
            <a:pPr fontAlgn="base"/>
            <a:endParaRPr lang="pt-BR" sz="1400" dirty="0"/>
          </a:p>
          <a:p>
            <a:pPr fontAlgn="base"/>
            <a:r>
              <a:rPr lang="pt-BR" sz="1400" dirty="0" smtClean="0"/>
              <a:t>E</a:t>
            </a:r>
            <a:r>
              <a:rPr lang="pt-BR" sz="1400" dirty="0"/>
              <a:t>, por fim, utilizamos um simulador de circuito lógico-digital on-line e gratuito, plataforma esta que permitirá que o aluno realize diversas experiências e pratique os conhecimentos aprendidos.</a:t>
            </a:r>
          </a:p>
          <a:p>
            <a:pPr fontAlgn="base"/>
            <a:endParaRPr lang="pt-BR" sz="1400" dirty="0" smtClean="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Resumo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smtClean="0"/>
                <a:t>Resumo</a:t>
              </a:r>
              <a:endParaRPr lang="pt-BR" dirty="0"/>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9"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Tree>
    <p:extLst>
      <p:ext uri="{BB962C8B-B14F-4D97-AF65-F5344CB8AC3E}">
        <p14:creationId xmlns:p14="http://schemas.microsoft.com/office/powerpoint/2010/main" val="402410139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279591"/>
            <a:ext cx="6023591" cy="4249473"/>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200" dirty="0" smtClean="0"/>
          </a:p>
          <a:p>
            <a:r>
              <a:rPr lang="pt-BR" sz="1200" dirty="0" smtClean="0"/>
              <a:t>Para </a:t>
            </a:r>
            <a:r>
              <a:rPr lang="pt-BR" sz="1200" dirty="0"/>
              <a:t>ser compreendido pelo computador, um número tem que ser convertido para o sistema binário, que por usar base 2 (0 e 1) é mais extenso que o decimal. </a:t>
            </a:r>
          </a:p>
          <a:p>
            <a:endParaRPr lang="pt-BR" sz="1200" dirty="0"/>
          </a:p>
          <a:p>
            <a:r>
              <a:rPr lang="pt-BR" sz="1200" dirty="0"/>
              <a:t>Considerando essas informações e o conteúdo estudado sobre conversão de decimal para binário, pode-se afirmar que o número 823 após convertido para binário é:</a:t>
            </a:r>
          </a:p>
          <a:p>
            <a:endParaRPr lang="pt-BR" sz="1200" dirty="0" smtClean="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pic>
        <p:nvPicPr>
          <p:cNvPr id="3" name="Imagem 2"/>
          <p:cNvPicPr>
            <a:picLocks noChangeAspect="1"/>
          </p:cNvPicPr>
          <p:nvPr/>
        </p:nvPicPr>
        <p:blipFill>
          <a:blip r:embed="rId6"/>
          <a:stretch>
            <a:fillRect/>
          </a:stretch>
        </p:blipFill>
        <p:spPr>
          <a:xfrm>
            <a:off x="597941" y="2936776"/>
            <a:ext cx="3409950" cy="2238375"/>
          </a:xfrm>
          <a:prstGeom prst="rect">
            <a:avLst/>
          </a:prstGeom>
        </p:spPr>
      </p:pic>
      <p:pic>
        <p:nvPicPr>
          <p:cNvPr id="4" name="Imagem 3"/>
          <p:cNvPicPr>
            <a:picLocks noChangeAspect="1"/>
          </p:cNvPicPr>
          <p:nvPr/>
        </p:nvPicPr>
        <p:blipFill>
          <a:blip r:embed="rId7"/>
          <a:stretch>
            <a:fillRect/>
          </a:stretch>
        </p:blipFill>
        <p:spPr>
          <a:xfrm>
            <a:off x="597941" y="6354739"/>
            <a:ext cx="4667250" cy="504825"/>
          </a:xfrm>
          <a:prstGeom prst="rect">
            <a:avLst/>
          </a:prstGeom>
        </p:spPr>
      </p:pic>
    </p:spTree>
    <p:extLst>
      <p:ext uri="{BB962C8B-B14F-4D97-AF65-F5344CB8AC3E}">
        <p14:creationId xmlns:p14="http://schemas.microsoft.com/office/powerpoint/2010/main" val="110234768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279591"/>
            <a:ext cx="6023591" cy="4249473"/>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200" dirty="0" smtClean="0"/>
          </a:p>
          <a:p>
            <a:r>
              <a:rPr lang="pt-BR" sz="1200" dirty="0"/>
              <a:t>A utilização de simuladores de software para o ensino de programação tem se tornado cada dia mais comum, pois suas vantagens são inúmeras. Existem diversas plataformas online ou aplicativos gratuitos para eles serem baixados e utilizados por qualquer pessoa</a:t>
            </a:r>
            <a:r>
              <a:rPr lang="pt-BR" sz="1200" dirty="0" smtClean="0"/>
              <a:t>.</a:t>
            </a:r>
            <a:endParaRPr lang="pt-BR" sz="1200" dirty="0"/>
          </a:p>
          <a:p>
            <a:r>
              <a:rPr lang="pt-BR" sz="1200" dirty="0"/>
              <a:t>Considerando essas informações e o conteúdo estudado sobre simuladores de software, analise as afirmativas a seguir.</a:t>
            </a:r>
          </a:p>
          <a:p>
            <a:endParaRPr lang="pt-BR" sz="1200" dirty="0"/>
          </a:p>
          <a:p>
            <a:r>
              <a:rPr lang="pt-BR" sz="1200" dirty="0"/>
              <a:t>I. Com eles, o aluno pode exercitar seu conhecimento</a:t>
            </a:r>
            <a:r>
              <a:rPr lang="pt-BR" sz="1200" dirty="0" smtClean="0"/>
              <a:t>.</a:t>
            </a:r>
            <a:endParaRPr lang="pt-BR" sz="1200" dirty="0"/>
          </a:p>
          <a:p>
            <a:r>
              <a:rPr lang="pt-BR" sz="1200" dirty="0"/>
              <a:t>II. Eles garantem que o aluno aprenda sem mexer nos itens reais da máquina</a:t>
            </a:r>
            <a:r>
              <a:rPr lang="pt-BR" sz="1200" dirty="0" smtClean="0"/>
              <a:t>.</a:t>
            </a:r>
            <a:endParaRPr lang="pt-BR" sz="1200" dirty="0"/>
          </a:p>
          <a:p>
            <a:r>
              <a:rPr lang="pt-BR" sz="1200" dirty="0"/>
              <a:t>III. Eles permitem que o aluno veja o resultado das suas operações</a:t>
            </a:r>
            <a:r>
              <a:rPr lang="pt-BR" sz="1200" dirty="0" smtClean="0"/>
              <a:t>.</a:t>
            </a:r>
            <a:endParaRPr lang="pt-BR" sz="1200" dirty="0"/>
          </a:p>
          <a:p>
            <a:r>
              <a:rPr lang="pt-BR" sz="1200" dirty="0"/>
              <a:t>IV. Eles acabam atrapalhando o aprendizado, pois o aluno não atua na parte real da máquina</a:t>
            </a:r>
            <a:r>
              <a:rPr lang="pt-BR" sz="1200" dirty="0" smtClean="0"/>
              <a:t>.</a:t>
            </a:r>
            <a:endParaRPr lang="pt-BR" sz="1200" dirty="0"/>
          </a:p>
          <a:p>
            <a:r>
              <a:rPr lang="pt-BR" sz="1200" dirty="0"/>
              <a:t>V. Com eles, pode haver riscos de o aluno causar problemas na máquina</a:t>
            </a:r>
            <a:r>
              <a:rPr lang="pt-BR" sz="1200" dirty="0" smtClean="0"/>
              <a:t>.</a:t>
            </a:r>
            <a:endParaRPr lang="pt-BR" sz="1200" dirty="0"/>
          </a:p>
          <a:p>
            <a:r>
              <a:rPr lang="pt-BR" sz="1200" dirty="0"/>
              <a:t>Está correto apenas o que se afirma em:</a:t>
            </a:r>
          </a:p>
          <a:p>
            <a:endParaRPr lang="pt-BR" sz="1200" dirty="0" smtClean="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pic>
        <p:nvPicPr>
          <p:cNvPr id="6" name="Imagem 5"/>
          <p:cNvPicPr>
            <a:picLocks noChangeAspect="1"/>
          </p:cNvPicPr>
          <p:nvPr/>
        </p:nvPicPr>
        <p:blipFill>
          <a:blip r:embed="rId6"/>
          <a:stretch>
            <a:fillRect/>
          </a:stretch>
        </p:blipFill>
        <p:spPr>
          <a:xfrm>
            <a:off x="941300" y="4376936"/>
            <a:ext cx="2000250" cy="1047750"/>
          </a:xfrm>
          <a:prstGeom prst="rect">
            <a:avLst/>
          </a:prstGeom>
        </p:spPr>
      </p:pic>
      <p:pic>
        <p:nvPicPr>
          <p:cNvPr id="7" name="Imagem 6"/>
          <p:cNvPicPr>
            <a:picLocks noChangeAspect="1"/>
          </p:cNvPicPr>
          <p:nvPr/>
        </p:nvPicPr>
        <p:blipFill>
          <a:blip r:embed="rId7"/>
          <a:stretch>
            <a:fillRect/>
          </a:stretch>
        </p:blipFill>
        <p:spPr>
          <a:xfrm>
            <a:off x="3433525" y="4376936"/>
            <a:ext cx="2038350" cy="1047750"/>
          </a:xfrm>
          <a:prstGeom prst="rect">
            <a:avLst/>
          </a:prstGeom>
        </p:spPr>
      </p:pic>
      <p:pic>
        <p:nvPicPr>
          <p:cNvPr id="8" name="Imagem 7"/>
          <p:cNvPicPr>
            <a:picLocks noChangeAspect="1"/>
          </p:cNvPicPr>
          <p:nvPr/>
        </p:nvPicPr>
        <p:blipFill>
          <a:blip r:embed="rId8"/>
          <a:stretch>
            <a:fillRect/>
          </a:stretch>
        </p:blipFill>
        <p:spPr>
          <a:xfrm>
            <a:off x="600443" y="6321152"/>
            <a:ext cx="2181225" cy="400050"/>
          </a:xfrm>
          <a:prstGeom prst="rect">
            <a:avLst/>
          </a:prstGeom>
        </p:spPr>
      </p:pic>
    </p:spTree>
    <p:extLst>
      <p:ext uri="{BB962C8B-B14F-4D97-AF65-F5344CB8AC3E}">
        <p14:creationId xmlns:p14="http://schemas.microsoft.com/office/powerpoint/2010/main" val="254948522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279591"/>
            <a:ext cx="6023591" cy="4249473"/>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200" dirty="0" smtClean="0"/>
          </a:p>
          <a:p>
            <a:r>
              <a:rPr lang="pt-BR" sz="1200" dirty="0"/>
              <a:t>Assim como na soma, a subtração no sistema numérico binário tem um padrão, pois esse sistema utiliza apenas os números 0 e 1. O cálculo é feito sempre da direita para a esquerda.</a:t>
            </a:r>
          </a:p>
          <a:p>
            <a:endParaRPr lang="pt-BR" sz="1200" dirty="0"/>
          </a:p>
          <a:p>
            <a:r>
              <a:rPr lang="pt-BR" sz="1200" dirty="0"/>
              <a:t>Considerando essas informações e o conteúdo estudado, pode-se afirmar que o resultado da subtração 1010 – 0100 é:</a:t>
            </a:r>
          </a:p>
          <a:p>
            <a:endParaRPr lang="pt-BR" sz="1200" dirty="0" smtClean="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pic>
        <p:nvPicPr>
          <p:cNvPr id="3" name="Imagem 2"/>
          <p:cNvPicPr>
            <a:picLocks noChangeAspect="1"/>
          </p:cNvPicPr>
          <p:nvPr/>
        </p:nvPicPr>
        <p:blipFill>
          <a:blip r:embed="rId6"/>
          <a:stretch>
            <a:fillRect/>
          </a:stretch>
        </p:blipFill>
        <p:spPr>
          <a:xfrm>
            <a:off x="600443" y="3175994"/>
            <a:ext cx="3638550" cy="2152650"/>
          </a:xfrm>
          <a:prstGeom prst="rect">
            <a:avLst/>
          </a:prstGeom>
        </p:spPr>
      </p:pic>
      <p:pic>
        <p:nvPicPr>
          <p:cNvPr id="4" name="Imagem 3"/>
          <p:cNvPicPr>
            <a:picLocks noChangeAspect="1"/>
          </p:cNvPicPr>
          <p:nvPr/>
        </p:nvPicPr>
        <p:blipFill>
          <a:blip r:embed="rId7"/>
          <a:stretch>
            <a:fillRect/>
          </a:stretch>
        </p:blipFill>
        <p:spPr>
          <a:xfrm>
            <a:off x="603532" y="6393160"/>
            <a:ext cx="2895600" cy="438150"/>
          </a:xfrm>
          <a:prstGeom prst="rect">
            <a:avLst/>
          </a:prstGeom>
        </p:spPr>
      </p:pic>
    </p:spTree>
    <p:extLst>
      <p:ext uri="{BB962C8B-B14F-4D97-AF65-F5344CB8AC3E}">
        <p14:creationId xmlns:p14="http://schemas.microsoft.com/office/powerpoint/2010/main" val="243229653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279591"/>
            <a:ext cx="6023591" cy="4249473"/>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200" dirty="0" smtClean="0"/>
          </a:p>
          <a:p>
            <a:r>
              <a:rPr lang="pt-BR" sz="1200" dirty="0"/>
              <a:t>Enquanto utilizamos o computador para digitar, assistir vídeos ou qualquer outra atividade, ele está convertendo tudo de binário para uma linguagem que podemos compreender. </a:t>
            </a:r>
            <a:br>
              <a:rPr lang="pt-BR" sz="1200" dirty="0"/>
            </a:br>
            <a:endParaRPr lang="pt-BR" sz="1200" dirty="0"/>
          </a:p>
          <a:p>
            <a:r>
              <a:rPr lang="pt-BR" sz="1200" dirty="0"/>
              <a:t>Considerando essas informações e o conteúdo estudado sobre conversão de binário para decimal, pode-se afirmar que o número binário 1100100 após ser convertido para decimal é:</a:t>
            </a:r>
          </a:p>
          <a:p>
            <a:endParaRPr lang="pt-BR" sz="1200" dirty="0" smtClean="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pic>
        <p:nvPicPr>
          <p:cNvPr id="6" name="Imagem 5"/>
          <p:cNvPicPr>
            <a:picLocks noChangeAspect="1"/>
          </p:cNvPicPr>
          <p:nvPr/>
        </p:nvPicPr>
        <p:blipFill>
          <a:blip r:embed="rId6"/>
          <a:stretch>
            <a:fillRect/>
          </a:stretch>
        </p:blipFill>
        <p:spPr>
          <a:xfrm>
            <a:off x="593683" y="3402497"/>
            <a:ext cx="4203469" cy="1802626"/>
          </a:xfrm>
          <a:prstGeom prst="rect">
            <a:avLst/>
          </a:prstGeom>
        </p:spPr>
      </p:pic>
      <p:pic>
        <p:nvPicPr>
          <p:cNvPr id="7" name="Imagem 6"/>
          <p:cNvPicPr>
            <a:picLocks noChangeAspect="1"/>
          </p:cNvPicPr>
          <p:nvPr/>
        </p:nvPicPr>
        <p:blipFill>
          <a:blip r:embed="rId7"/>
          <a:stretch>
            <a:fillRect/>
          </a:stretch>
        </p:blipFill>
        <p:spPr>
          <a:xfrm>
            <a:off x="562649" y="6321152"/>
            <a:ext cx="4010025" cy="495300"/>
          </a:xfrm>
          <a:prstGeom prst="rect">
            <a:avLst/>
          </a:prstGeom>
        </p:spPr>
      </p:pic>
    </p:spTree>
    <p:extLst>
      <p:ext uri="{BB962C8B-B14F-4D97-AF65-F5344CB8AC3E}">
        <p14:creationId xmlns:p14="http://schemas.microsoft.com/office/powerpoint/2010/main" val="73750424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279591"/>
            <a:ext cx="6023591" cy="4249473"/>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200" dirty="0" smtClean="0"/>
          </a:p>
          <a:p>
            <a:r>
              <a:rPr lang="pt-BR" sz="1200" dirty="0"/>
              <a:t>Cada palavra ocupa um espaço dentro da memória, de forma que, em algumas operações como soma ou multiplicação, pode ocorrer um erro chamado de Overflow, que em português significa Transbordo. </a:t>
            </a:r>
            <a:br>
              <a:rPr lang="pt-BR" sz="1200" dirty="0"/>
            </a:br>
            <a:endParaRPr lang="pt-BR" sz="1200" dirty="0"/>
          </a:p>
          <a:p>
            <a:r>
              <a:rPr lang="pt-BR" sz="1200" dirty="0"/>
              <a:t>Considerando essas informações e o conteúdo estudado sobre Overflow, analise as afirmativas a seguir</a:t>
            </a:r>
            <a:r>
              <a:rPr lang="pt-BR" sz="1200" dirty="0" smtClean="0"/>
              <a:t>:</a:t>
            </a:r>
            <a:endParaRPr lang="pt-BR" sz="1200" dirty="0"/>
          </a:p>
          <a:p>
            <a:r>
              <a:rPr lang="pt-BR" sz="1200" dirty="0"/>
              <a:t>I. Overflow é um transbordo da palavra</a:t>
            </a:r>
            <a:r>
              <a:rPr lang="pt-BR" sz="1200" dirty="0" smtClean="0"/>
              <a:t>.</a:t>
            </a:r>
            <a:endParaRPr lang="pt-BR" sz="1200" dirty="0"/>
          </a:p>
          <a:p>
            <a:r>
              <a:rPr lang="pt-BR" sz="1200" dirty="0"/>
              <a:t>II. Trata-se da falta de espaço na memória</a:t>
            </a:r>
            <a:r>
              <a:rPr lang="pt-BR" sz="1200" dirty="0" smtClean="0"/>
              <a:t>.</a:t>
            </a:r>
            <a:endParaRPr lang="pt-BR" sz="1200" dirty="0"/>
          </a:p>
          <a:p>
            <a:r>
              <a:rPr lang="pt-BR" sz="1200" dirty="0"/>
              <a:t>III. É equivalente a um aumento de bit à esquerda</a:t>
            </a:r>
            <a:r>
              <a:rPr lang="pt-BR" sz="1200" dirty="0" smtClean="0"/>
              <a:t>.</a:t>
            </a:r>
            <a:endParaRPr lang="pt-BR" sz="1200" dirty="0"/>
          </a:p>
          <a:p>
            <a:r>
              <a:rPr lang="pt-BR" sz="1200" dirty="0"/>
              <a:t>IV. Com o overflow, passa-se a ocupar mais espaço na memória</a:t>
            </a:r>
            <a:r>
              <a:rPr lang="pt-BR" sz="1200" dirty="0" smtClean="0"/>
              <a:t>.</a:t>
            </a:r>
            <a:endParaRPr lang="pt-BR" sz="1200" dirty="0"/>
          </a:p>
          <a:p>
            <a:r>
              <a:rPr lang="pt-BR" sz="1200" dirty="0"/>
              <a:t>V. É um erro de HD, por falta de espaço</a:t>
            </a:r>
            <a:r>
              <a:rPr lang="pt-BR" sz="1200" dirty="0" smtClean="0"/>
              <a:t>.</a:t>
            </a:r>
          </a:p>
          <a:p>
            <a:endParaRPr lang="pt-BR" sz="1200" dirty="0"/>
          </a:p>
          <a:p>
            <a:r>
              <a:rPr lang="pt-BR" sz="1200" dirty="0"/>
              <a:t>Está correto apenas o que se afirma em:</a:t>
            </a:r>
          </a:p>
          <a:p>
            <a:endParaRPr lang="pt-BR" sz="1200" dirty="0" smtClean="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pic>
        <p:nvPicPr>
          <p:cNvPr id="3" name="Imagem 2"/>
          <p:cNvPicPr>
            <a:picLocks noChangeAspect="1"/>
          </p:cNvPicPr>
          <p:nvPr/>
        </p:nvPicPr>
        <p:blipFill>
          <a:blip r:embed="rId6"/>
          <a:stretch>
            <a:fillRect/>
          </a:stretch>
        </p:blipFill>
        <p:spPr>
          <a:xfrm>
            <a:off x="675464" y="4271479"/>
            <a:ext cx="2286000" cy="1028700"/>
          </a:xfrm>
          <a:prstGeom prst="rect">
            <a:avLst/>
          </a:prstGeom>
        </p:spPr>
      </p:pic>
      <p:pic>
        <p:nvPicPr>
          <p:cNvPr id="4" name="Imagem 3"/>
          <p:cNvPicPr>
            <a:picLocks noChangeAspect="1"/>
          </p:cNvPicPr>
          <p:nvPr/>
        </p:nvPicPr>
        <p:blipFill>
          <a:blip r:embed="rId7"/>
          <a:stretch>
            <a:fillRect/>
          </a:stretch>
        </p:blipFill>
        <p:spPr>
          <a:xfrm>
            <a:off x="3372095" y="4271479"/>
            <a:ext cx="2314575" cy="1057275"/>
          </a:xfrm>
          <a:prstGeom prst="rect">
            <a:avLst/>
          </a:prstGeom>
        </p:spPr>
      </p:pic>
      <p:pic>
        <p:nvPicPr>
          <p:cNvPr id="8" name="Imagem 7"/>
          <p:cNvPicPr>
            <a:picLocks noChangeAspect="1"/>
          </p:cNvPicPr>
          <p:nvPr/>
        </p:nvPicPr>
        <p:blipFill>
          <a:blip r:embed="rId8"/>
          <a:stretch>
            <a:fillRect/>
          </a:stretch>
        </p:blipFill>
        <p:spPr>
          <a:xfrm>
            <a:off x="600443" y="6321152"/>
            <a:ext cx="4381500" cy="504825"/>
          </a:xfrm>
          <a:prstGeom prst="rect">
            <a:avLst/>
          </a:prstGeom>
        </p:spPr>
      </p:pic>
    </p:spTree>
    <p:extLst>
      <p:ext uri="{BB962C8B-B14F-4D97-AF65-F5344CB8AC3E}">
        <p14:creationId xmlns:p14="http://schemas.microsoft.com/office/powerpoint/2010/main" val="98475285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279591"/>
            <a:ext cx="6023591" cy="4249473"/>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200" dirty="0" smtClean="0"/>
          </a:p>
          <a:p>
            <a:r>
              <a:rPr lang="pt-BR" sz="1200" dirty="0"/>
              <a:t>Um conjunto de números binários é chamado de palavra. Cada número dentro de uma palavra é chamado de bit, porém, apenas um desses bits é chamado de bit de sinal.</a:t>
            </a:r>
          </a:p>
          <a:p>
            <a:endParaRPr lang="pt-BR" sz="1200" dirty="0"/>
          </a:p>
          <a:p>
            <a:r>
              <a:rPr lang="pt-BR" sz="1200" dirty="0"/>
              <a:t>Considerando essas informações e o conteúdo estudado sobre bit de sinal analise as afirmativas a seguir e assinale V para a(s) verdadeira(s) e F para a(s) falsa(s</a:t>
            </a:r>
            <a:r>
              <a:rPr lang="pt-BR" sz="1200" dirty="0" smtClean="0"/>
              <a:t>).</a:t>
            </a:r>
            <a:r>
              <a:rPr lang="pt-BR" sz="1200" dirty="0"/>
              <a:t/>
            </a:r>
            <a:br>
              <a:rPr lang="pt-BR" sz="1200" dirty="0"/>
            </a:br>
            <a:endParaRPr lang="pt-BR" sz="1200" dirty="0"/>
          </a:p>
          <a:p>
            <a:r>
              <a:rPr lang="pt-BR" sz="1200" dirty="0"/>
              <a:t>I. É o primeiro bit à esquerda da palavra</a:t>
            </a:r>
            <a:r>
              <a:rPr lang="pt-BR" sz="1200" dirty="0" smtClean="0"/>
              <a:t>.</a:t>
            </a:r>
            <a:endParaRPr lang="pt-BR" sz="1200" dirty="0"/>
          </a:p>
          <a:p>
            <a:r>
              <a:rPr lang="pt-BR" sz="1200" dirty="0"/>
              <a:t>II. Sinaliza diversos tipos de operações, como soma, multiplicação e outras</a:t>
            </a:r>
            <a:r>
              <a:rPr lang="pt-BR" sz="1200" dirty="0" smtClean="0"/>
              <a:t>.</a:t>
            </a:r>
            <a:endParaRPr lang="pt-BR" sz="1200" dirty="0"/>
          </a:p>
          <a:p>
            <a:r>
              <a:rPr lang="pt-BR" sz="1200" dirty="0"/>
              <a:t>III. Tem a função de identificar se o número é positivo ou negativo</a:t>
            </a:r>
            <a:r>
              <a:rPr lang="pt-BR" sz="1200" dirty="0" smtClean="0"/>
              <a:t>.</a:t>
            </a:r>
            <a:endParaRPr lang="pt-BR" sz="1200" dirty="0"/>
          </a:p>
          <a:p>
            <a:r>
              <a:rPr lang="pt-BR" sz="1200" dirty="0"/>
              <a:t>IV. É o primeiro bit à esquerda, também chamado de LSD (bit menos significativo</a:t>
            </a:r>
            <a:r>
              <a:rPr lang="pt-BR" sz="1200" dirty="0" smtClean="0"/>
              <a:t>).</a:t>
            </a:r>
            <a:endParaRPr lang="pt-BR" sz="1200" dirty="0"/>
          </a:p>
          <a:p>
            <a:r>
              <a:rPr lang="pt-BR" sz="1200" dirty="0"/>
              <a:t>V. É um bit usado para detectar overflow</a:t>
            </a:r>
            <a:r>
              <a:rPr lang="pt-BR" sz="1200" dirty="0" smtClean="0"/>
              <a:t>.</a:t>
            </a:r>
            <a:r>
              <a:rPr lang="pt-BR" sz="1200" dirty="0"/>
              <a:t/>
            </a:r>
            <a:br>
              <a:rPr lang="pt-BR" sz="1200" dirty="0"/>
            </a:br>
            <a:endParaRPr lang="pt-BR" sz="1200" dirty="0"/>
          </a:p>
          <a:p>
            <a:r>
              <a:rPr lang="pt-BR" sz="1200" dirty="0"/>
              <a:t>Agora, assinale a alternativa que representa a sequência correta:</a:t>
            </a:r>
          </a:p>
          <a:p>
            <a:endParaRPr lang="pt-BR" sz="1200" dirty="0" smtClean="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pic>
        <p:nvPicPr>
          <p:cNvPr id="6" name="Imagem 5"/>
          <p:cNvPicPr>
            <a:picLocks noChangeAspect="1"/>
          </p:cNvPicPr>
          <p:nvPr/>
        </p:nvPicPr>
        <p:blipFill rotWithShape="1">
          <a:blip r:embed="rId6"/>
          <a:srcRect r="16675"/>
          <a:stretch/>
        </p:blipFill>
        <p:spPr>
          <a:xfrm>
            <a:off x="860885" y="4338836"/>
            <a:ext cx="2079427" cy="1066800"/>
          </a:xfrm>
          <a:prstGeom prst="rect">
            <a:avLst/>
          </a:prstGeom>
        </p:spPr>
      </p:pic>
      <p:pic>
        <p:nvPicPr>
          <p:cNvPr id="7" name="Imagem 6"/>
          <p:cNvPicPr>
            <a:picLocks noChangeAspect="1"/>
          </p:cNvPicPr>
          <p:nvPr/>
        </p:nvPicPr>
        <p:blipFill rotWithShape="1">
          <a:blip r:embed="rId7"/>
          <a:srcRect l="13" t="-1754" r="15853" b="1754"/>
          <a:stretch/>
        </p:blipFill>
        <p:spPr>
          <a:xfrm>
            <a:off x="3218386" y="4338836"/>
            <a:ext cx="2059545" cy="1066800"/>
          </a:xfrm>
          <a:prstGeom prst="rect">
            <a:avLst/>
          </a:prstGeom>
        </p:spPr>
      </p:pic>
      <p:pic>
        <p:nvPicPr>
          <p:cNvPr id="10" name="Imagem 9"/>
          <p:cNvPicPr>
            <a:picLocks noChangeAspect="1"/>
          </p:cNvPicPr>
          <p:nvPr/>
        </p:nvPicPr>
        <p:blipFill>
          <a:blip r:embed="rId8"/>
          <a:stretch>
            <a:fillRect/>
          </a:stretch>
        </p:blipFill>
        <p:spPr>
          <a:xfrm>
            <a:off x="577928" y="6393160"/>
            <a:ext cx="2049046" cy="504056"/>
          </a:xfrm>
          <a:prstGeom prst="rect">
            <a:avLst/>
          </a:prstGeom>
        </p:spPr>
      </p:pic>
    </p:spTree>
    <p:extLst>
      <p:ext uri="{BB962C8B-B14F-4D97-AF65-F5344CB8AC3E}">
        <p14:creationId xmlns:p14="http://schemas.microsoft.com/office/powerpoint/2010/main" val="327139758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279591"/>
            <a:ext cx="6023591" cy="4249473"/>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200" dirty="0" smtClean="0"/>
          </a:p>
          <a:p>
            <a:r>
              <a:rPr lang="pt-BR" sz="1200" dirty="0"/>
              <a:t>Os computadores padronizam o tamanho das palavras, como, por exemplo, usar palavras de 8 bits. Em cada palavra, cada número (0 ou 1) representa um bit. Um destes bits é chamado de LSD, ou least significant bit.</a:t>
            </a:r>
          </a:p>
          <a:p>
            <a:endParaRPr lang="pt-BR" sz="1200" dirty="0"/>
          </a:p>
          <a:p>
            <a:r>
              <a:rPr lang="pt-BR" sz="1200" dirty="0"/>
              <a:t>Considerando essas informações e o conteúdo estudado sobre LSD, é correto afirmar que ele:</a:t>
            </a:r>
          </a:p>
          <a:p>
            <a:endParaRPr lang="pt-BR" sz="1200" dirty="0" smtClean="0"/>
          </a:p>
          <a:p>
            <a:endParaRPr lang="pt-BR" sz="1200" dirty="0" smtClean="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pic>
        <p:nvPicPr>
          <p:cNvPr id="3" name="Imagem 2"/>
          <p:cNvPicPr>
            <a:picLocks noChangeAspect="1"/>
          </p:cNvPicPr>
          <p:nvPr/>
        </p:nvPicPr>
        <p:blipFill>
          <a:blip r:embed="rId6"/>
          <a:stretch>
            <a:fillRect/>
          </a:stretch>
        </p:blipFill>
        <p:spPr>
          <a:xfrm>
            <a:off x="600443" y="3224808"/>
            <a:ext cx="5297775" cy="1872208"/>
          </a:xfrm>
          <a:prstGeom prst="rect">
            <a:avLst/>
          </a:prstGeom>
        </p:spPr>
      </p:pic>
      <p:pic>
        <p:nvPicPr>
          <p:cNvPr id="8" name="Imagem 7"/>
          <p:cNvPicPr>
            <a:picLocks noChangeAspect="1"/>
          </p:cNvPicPr>
          <p:nvPr/>
        </p:nvPicPr>
        <p:blipFill>
          <a:blip r:embed="rId7"/>
          <a:stretch>
            <a:fillRect/>
          </a:stretch>
        </p:blipFill>
        <p:spPr>
          <a:xfrm>
            <a:off x="600443" y="6177136"/>
            <a:ext cx="5348054" cy="432048"/>
          </a:xfrm>
          <a:prstGeom prst="rect">
            <a:avLst/>
          </a:prstGeom>
        </p:spPr>
      </p:pic>
    </p:spTree>
    <p:extLst>
      <p:ext uri="{BB962C8B-B14F-4D97-AF65-F5344CB8AC3E}">
        <p14:creationId xmlns:p14="http://schemas.microsoft.com/office/powerpoint/2010/main" val="200194310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279591"/>
            <a:ext cx="6023591" cy="4249473"/>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200" dirty="0" smtClean="0"/>
          </a:p>
          <a:p>
            <a:r>
              <a:rPr lang="pt-BR" sz="1200" dirty="0"/>
              <a:t>Os computadores têm a capacidade de realizar todos os tipos de cálculos, dos mais simples aos mais complexos, em alta demanda e em alta velocidade, e para otimizar esses processos utiliza-se a álgebra booleana. </a:t>
            </a:r>
          </a:p>
          <a:p>
            <a:endParaRPr lang="pt-BR" sz="1200" dirty="0"/>
          </a:p>
          <a:p>
            <a:r>
              <a:rPr lang="pt-BR" sz="1200" dirty="0"/>
              <a:t>Considerando essas informações e o conteúdo estudado sobre álgebra booleana, pode-se afirmar que:</a:t>
            </a:r>
          </a:p>
          <a:p>
            <a:endParaRPr lang="pt-BR" sz="1200" dirty="0" smtClean="0"/>
          </a:p>
          <a:p>
            <a:endParaRPr lang="pt-BR" sz="1200" dirty="0" smtClean="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pic>
        <p:nvPicPr>
          <p:cNvPr id="6" name="Imagem 5"/>
          <p:cNvPicPr>
            <a:picLocks noChangeAspect="1"/>
          </p:cNvPicPr>
          <p:nvPr/>
        </p:nvPicPr>
        <p:blipFill>
          <a:blip r:embed="rId6"/>
          <a:stretch>
            <a:fillRect/>
          </a:stretch>
        </p:blipFill>
        <p:spPr>
          <a:xfrm>
            <a:off x="489546" y="3224808"/>
            <a:ext cx="5702673" cy="1656184"/>
          </a:xfrm>
          <a:prstGeom prst="rect">
            <a:avLst/>
          </a:prstGeom>
        </p:spPr>
      </p:pic>
      <p:pic>
        <p:nvPicPr>
          <p:cNvPr id="7" name="Imagem 6"/>
          <p:cNvPicPr>
            <a:picLocks noChangeAspect="1"/>
          </p:cNvPicPr>
          <p:nvPr/>
        </p:nvPicPr>
        <p:blipFill>
          <a:blip r:embed="rId7"/>
          <a:stretch>
            <a:fillRect/>
          </a:stretch>
        </p:blipFill>
        <p:spPr>
          <a:xfrm>
            <a:off x="548680" y="6248570"/>
            <a:ext cx="5617583" cy="432622"/>
          </a:xfrm>
          <a:prstGeom prst="rect">
            <a:avLst/>
          </a:prstGeom>
        </p:spPr>
      </p:pic>
    </p:spTree>
    <p:extLst>
      <p:ext uri="{BB962C8B-B14F-4D97-AF65-F5344CB8AC3E}">
        <p14:creationId xmlns:p14="http://schemas.microsoft.com/office/powerpoint/2010/main" val="141379824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279591"/>
            <a:ext cx="6023591" cy="4249473"/>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200" dirty="0" smtClean="0"/>
          </a:p>
          <a:p>
            <a:r>
              <a:rPr lang="pt-BR" sz="1200" dirty="0"/>
              <a:t>Uma palavra é um conjunto de números binários. Em cada palavra existem bits com representações diferentes de acordo com sua posição. Um deles é o MSB, ou most significant bit.</a:t>
            </a:r>
          </a:p>
          <a:p>
            <a:endParaRPr lang="pt-BR" sz="1200" dirty="0"/>
          </a:p>
          <a:p>
            <a:r>
              <a:rPr lang="pt-BR" sz="1200" dirty="0"/>
              <a:t>Considerando essas informações e o conteúdo estudado sobre o MSB, analise as afirmativas a seguir e assinale V para a(s) verdadeira(s) e F para a(s) falsa(s).</a:t>
            </a:r>
          </a:p>
          <a:p>
            <a:endParaRPr lang="pt-BR" sz="1200" dirty="0"/>
          </a:p>
          <a:p>
            <a:r>
              <a:rPr lang="pt-BR" sz="1200" dirty="0"/>
              <a:t>I. É o bit mais significativo</a:t>
            </a:r>
            <a:r>
              <a:rPr lang="pt-BR" sz="1200" dirty="0" smtClean="0"/>
              <a:t>.</a:t>
            </a:r>
            <a:endParaRPr lang="pt-BR" sz="1200" dirty="0"/>
          </a:p>
          <a:p>
            <a:r>
              <a:rPr lang="pt-BR" sz="1200" dirty="0"/>
              <a:t>II. Esse bit fica localizado no meio da palavra</a:t>
            </a:r>
            <a:r>
              <a:rPr lang="pt-BR" sz="1200" dirty="0" smtClean="0"/>
              <a:t>.</a:t>
            </a:r>
            <a:endParaRPr lang="pt-BR" sz="1200" dirty="0"/>
          </a:p>
          <a:p>
            <a:r>
              <a:rPr lang="pt-BR" sz="1200" dirty="0"/>
              <a:t>III. É o bit menos significativo</a:t>
            </a:r>
            <a:r>
              <a:rPr lang="pt-BR" sz="1200" dirty="0" smtClean="0"/>
              <a:t>.</a:t>
            </a:r>
            <a:endParaRPr lang="pt-BR" sz="1200" dirty="0"/>
          </a:p>
          <a:p>
            <a:r>
              <a:rPr lang="pt-BR" sz="1200" dirty="0"/>
              <a:t>IV. É o primeiro bit à esquerda na palavra</a:t>
            </a:r>
            <a:r>
              <a:rPr lang="pt-BR" sz="1200" dirty="0" smtClean="0"/>
              <a:t>.</a:t>
            </a:r>
            <a:endParaRPr lang="pt-BR" sz="1200" dirty="0"/>
          </a:p>
          <a:p>
            <a:r>
              <a:rPr lang="pt-BR" sz="1200" dirty="0"/>
              <a:t>V. É o primeiro bit à direita da palavra</a:t>
            </a:r>
            <a:r>
              <a:rPr lang="pt-BR" sz="1200" dirty="0" smtClean="0"/>
              <a:t>.</a:t>
            </a:r>
          </a:p>
          <a:p>
            <a:endParaRPr lang="pt-BR" sz="1200" dirty="0"/>
          </a:p>
          <a:p>
            <a:r>
              <a:rPr lang="pt-BR" sz="1200" dirty="0"/>
              <a:t>Agora, assinale a alternativa que representa a sequência correta:</a:t>
            </a:r>
          </a:p>
          <a:p>
            <a:endParaRPr lang="pt-BR" sz="1200" dirty="0" smtClean="0"/>
          </a:p>
          <a:p>
            <a:endParaRPr lang="pt-BR" sz="1200" dirty="0" smtClean="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pic>
        <p:nvPicPr>
          <p:cNvPr id="3" name="Imagem 2"/>
          <p:cNvPicPr>
            <a:picLocks noChangeAspect="1"/>
          </p:cNvPicPr>
          <p:nvPr/>
        </p:nvPicPr>
        <p:blipFill rotWithShape="1">
          <a:blip r:embed="rId6"/>
          <a:srcRect r="45237" b="53782"/>
          <a:stretch/>
        </p:blipFill>
        <p:spPr>
          <a:xfrm>
            <a:off x="947994" y="4479066"/>
            <a:ext cx="2159514" cy="1008112"/>
          </a:xfrm>
          <a:prstGeom prst="rect">
            <a:avLst/>
          </a:prstGeom>
        </p:spPr>
      </p:pic>
      <p:pic>
        <p:nvPicPr>
          <p:cNvPr id="9" name="Imagem 8"/>
          <p:cNvPicPr>
            <a:picLocks noChangeAspect="1"/>
          </p:cNvPicPr>
          <p:nvPr/>
        </p:nvPicPr>
        <p:blipFill>
          <a:blip r:embed="rId7"/>
          <a:stretch>
            <a:fillRect/>
          </a:stretch>
        </p:blipFill>
        <p:spPr>
          <a:xfrm>
            <a:off x="567786" y="6177136"/>
            <a:ext cx="3219450" cy="495300"/>
          </a:xfrm>
          <a:prstGeom prst="rect">
            <a:avLst/>
          </a:prstGeom>
        </p:spPr>
      </p:pic>
      <p:pic>
        <p:nvPicPr>
          <p:cNvPr id="10" name="Imagem 9"/>
          <p:cNvPicPr>
            <a:picLocks noChangeAspect="1"/>
          </p:cNvPicPr>
          <p:nvPr/>
        </p:nvPicPr>
        <p:blipFill>
          <a:blip r:embed="rId8"/>
          <a:stretch>
            <a:fillRect/>
          </a:stretch>
        </p:blipFill>
        <p:spPr>
          <a:xfrm>
            <a:off x="3501009" y="4479066"/>
            <a:ext cx="2088232" cy="1008112"/>
          </a:xfrm>
          <a:prstGeom prst="rect">
            <a:avLst/>
          </a:prstGeom>
        </p:spPr>
      </p:pic>
    </p:spTree>
    <p:extLst>
      <p:ext uri="{BB962C8B-B14F-4D97-AF65-F5344CB8AC3E}">
        <p14:creationId xmlns:p14="http://schemas.microsoft.com/office/powerpoint/2010/main" val="37808118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Retângulo de cantos arredondados 7"/>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graphicFrame>
        <p:nvGraphicFramePr>
          <p:cNvPr id="3" name="Tabela 2"/>
          <p:cNvGraphicFramePr>
            <a:graphicFrameLocks noGrp="1"/>
          </p:cNvGraphicFramePr>
          <p:nvPr>
            <p:extLst>
              <p:ext uri="{D42A27DB-BD31-4B8C-83A1-F6EECF244321}">
                <p14:modId xmlns:p14="http://schemas.microsoft.com/office/powerpoint/2010/main" val="2486791221"/>
              </p:ext>
            </p:extLst>
          </p:nvPr>
        </p:nvGraphicFramePr>
        <p:xfrm>
          <a:off x="404664" y="1208580"/>
          <a:ext cx="6048672" cy="8347687"/>
        </p:xfrm>
        <a:graphic>
          <a:graphicData uri="http://schemas.openxmlformats.org/drawingml/2006/table">
            <a:tbl>
              <a:tblPr firstRow="1" bandRow="1">
                <a:tableStyleId>{5C22544A-7EE6-4342-B048-85BDC9FD1C3A}</a:tableStyleId>
              </a:tblPr>
              <a:tblGrid>
                <a:gridCol w="5472608"/>
                <a:gridCol w="576064"/>
              </a:tblGrid>
              <a:tr h="583273">
                <a:tc>
                  <a:txBody>
                    <a:bodyPr/>
                    <a:lstStyle/>
                    <a:p>
                      <a:pPr algn="l"/>
                      <a:r>
                        <a:rPr lang="pt-BR" sz="2800" b="1" i="0" kern="1200" baseline="0" dirty="0" smtClean="0">
                          <a:solidFill>
                            <a:schemeClr val="tx1"/>
                          </a:solidFill>
                          <a:latin typeface="Arial" panose="020B0604020202020204" pitchFamily="34" charset="0"/>
                          <a:ea typeface="+mn-ea"/>
                          <a:cs typeface="+mn-cs"/>
                        </a:rPr>
                        <a:t>Índice</a:t>
                      </a:r>
                      <a:endParaRPr lang="pt-BR" sz="2800" b="1" i="0" baseline="0" dirty="0">
                        <a:solidFill>
                          <a:schemeClr val="tx1"/>
                        </a:solidFill>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pt-BR" sz="1800" b="0" i="0" baseline="0" dirty="0">
                        <a:solidFill>
                          <a:schemeClr val="tx1"/>
                        </a:solidFill>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r>
                        <a:rPr lang="pt-BR" dirty="0" smtClean="0"/>
                        <a:t>Objetivos.............................................................................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pt-BR" sz="1800" b="0" i="0" baseline="0" dirty="0" smtClean="0">
                          <a:latin typeface="Arial" panose="020B0604020202020204" pitchFamily="34" charset="0"/>
                        </a:rPr>
                        <a:t>012</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r>
                        <a:rPr lang="pt-BR" baseline="0" dirty="0" smtClean="0"/>
                        <a:t>Representação de números binários com sinal.....................................................................................</a:t>
                      </a:r>
                      <a:endParaRPr lang="pt-BR"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014</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        </a:t>
                      </a:r>
                      <a:r>
                        <a:rPr lang="pt-BR" dirty="0" smtClean="0"/>
                        <a:t>Diferença entre números decimais e binários............</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015</a:t>
                      </a:r>
                      <a:endParaRPr lang="pt-BR" sz="1800" b="0" i="0" baseline="0" dirty="0" smtClean="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r>
                        <a:rPr lang="pt-BR" dirty="0" smtClean="0"/>
                        <a:t>        CONVERSÃO: DECIMAL PARA BINÁRIO.......................</a:t>
                      </a:r>
                      <a:endParaRPr lang="pt-BR"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016</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r>
                        <a:rPr lang="pt-BR" baseline="0" dirty="0" smtClean="0"/>
                        <a:t>        CONVERSÃO: BINÁRIO PARA DECIMAL.......................</a:t>
                      </a:r>
                      <a:endParaRPr lang="pt-BR"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017</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        BIT DE SINAL................................................................</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017</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Aritmética binária com operandos representados em complemento para dois......................................................</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020</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        Complemento de um..................................................</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020</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        Complemento de dois.................................................</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021</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        Soma............................................................................</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022</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        Subtração....................................................................</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025</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Detecção de overflow em operações de adição e subtração em binário..........................................................</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028</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Nível lógico-digital..............................................................</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030</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ÁLGEBRA BOOLEANA...................................................</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031</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        Tabelas-verdade..........................................................</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032</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2" name="Cruz 1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ruz 1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5" name="Retângulo 14"/>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6"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Tree>
    <p:extLst>
      <p:ext uri="{BB962C8B-B14F-4D97-AF65-F5344CB8AC3E}">
        <p14:creationId xmlns:p14="http://schemas.microsoft.com/office/powerpoint/2010/main" val="180596092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279591"/>
            <a:ext cx="6023591" cy="4249473"/>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200" dirty="0" smtClean="0"/>
          </a:p>
          <a:p>
            <a:r>
              <a:rPr lang="pt-BR" sz="1200" dirty="0"/>
              <a:t>Circuitos digitais podem executar milhões de ações por segundo, por isso, podem ser mais simples ou mais complexos. Para realizar tantas ações, um circuito conta com diversas portas, de diversos tipos. </a:t>
            </a:r>
          </a:p>
          <a:p>
            <a:endParaRPr lang="pt-BR" sz="1200" dirty="0"/>
          </a:p>
          <a:p>
            <a:r>
              <a:rPr lang="pt-BR" sz="1200" dirty="0"/>
              <a:t>Considerando essas informações e o conteúdo estudado sobre portas no circuito lógico digital, pode-se afirmar que:</a:t>
            </a:r>
          </a:p>
          <a:p>
            <a:endParaRPr lang="pt-BR" sz="1200" dirty="0" smtClean="0"/>
          </a:p>
          <a:p>
            <a:endParaRPr lang="pt-BR" sz="1200" dirty="0" smtClean="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pic>
        <p:nvPicPr>
          <p:cNvPr id="6" name="Imagem 5"/>
          <p:cNvPicPr>
            <a:picLocks noChangeAspect="1"/>
          </p:cNvPicPr>
          <p:nvPr/>
        </p:nvPicPr>
        <p:blipFill>
          <a:blip r:embed="rId6"/>
          <a:stretch>
            <a:fillRect/>
          </a:stretch>
        </p:blipFill>
        <p:spPr>
          <a:xfrm>
            <a:off x="424150" y="3080792"/>
            <a:ext cx="5746743" cy="1872208"/>
          </a:xfrm>
          <a:prstGeom prst="rect">
            <a:avLst/>
          </a:prstGeom>
        </p:spPr>
      </p:pic>
      <p:pic>
        <p:nvPicPr>
          <p:cNvPr id="7" name="Imagem 6"/>
          <p:cNvPicPr>
            <a:picLocks noChangeAspect="1"/>
          </p:cNvPicPr>
          <p:nvPr/>
        </p:nvPicPr>
        <p:blipFill>
          <a:blip r:embed="rId7"/>
          <a:stretch>
            <a:fillRect/>
          </a:stretch>
        </p:blipFill>
        <p:spPr>
          <a:xfrm>
            <a:off x="432185" y="6267110"/>
            <a:ext cx="5799493" cy="558098"/>
          </a:xfrm>
          <a:prstGeom prst="rect">
            <a:avLst/>
          </a:prstGeom>
        </p:spPr>
      </p:pic>
    </p:spTree>
    <p:extLst>
      <p:ext uri="{BB962C8B-B14F-4D97-AF65-F5344CB8AC3E}">
        <p14:creationId xmlns:p14="http://schemas.microsoft.com/office/powerpoint/2010/main" val="295348512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m 22"/>
          <p:cNvPicPr>
            <a:picLocks noChangeAspect="1"/>
          </p:cNvPicPr>
          <p:nvPr/>
        </p:nvPicPr>
        <p:blipFill>
          <a:blip r:embed="rId3"/>
          <a:stretch>
            <a:fillRect/>
          </a:stretch>
        </p:blipFill>
        <p:spPr>
          <a:xfrm>
            <a:off x="1274719" y="1064568"/>
            <a:ext cx="3962400" cy="4171950"/>
          </a:xfrm>
          <a:prstGeom prst="rect">
            <a:avLst/>
          </a:prstGeom>
        </p:spPr>
      </p:pic>
      <p:pic>
        <p:nvPicPr>
          <p:cNvPr id="21" name="Picture 2" descr="Resultado de imagem para java"/>
          <p:cNvPicPr>
            <a:picLocks noChangeAspect="1" noChangeArrowheads="1"/>
          </p:cNvPicPr>
          <p:nvPr/>
        </p:nvPicPr>
        <p:blipFill>
          <a:blip r:embed="rId4"/>
          <a:srcRect/>
          <a:stretch>
            <a:fillRect/>
          </a:stretch>
        </p:blipFill>
        <p:spPr bwMode="auto">
          <a:xfrm>
            <a:off x="4725144" y="7203488"/>
            <a:ext cx="1643074" cy="2286016"/>
          </a:xfrm>
          <a:prstGeom prst="rect">
            <a:avLst/>
          </a:prstGeom>
          <a:noFill/>
        </p:spPr>
      </p:pic>
      <p:sp>
        <p:nvSpPr>
          <p:cNvPr id="7" name="Título 1"/>
          <p:cNvSpPr txBox="1">
            <a:spLocks/>
          </p:cNvSpPr>
          <p:nvPr/>
        </p:nvSpPr>
        <p:spPr>
          <a:xfrm>
            <a:off x="428604" y="1023910"/>
            <a:ext cx="6286544" cy="83582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pt-BR" sz="7200" b="1" i="0" u="none" strike="noStrike" kern="1200" cap="none" spc="0" normalizeH="0" baseline="0" noProof="0" dirty="0">
              <a:ln>
                <a:noFill/>
              </a:ln>
              <a:solidFill>
                <a:schemeClr val="tx1"/>
              </a:solidFill>
              <a:effectLst/>
              <a:uLnTx/>
              <a:uFillTx/>
              <a:latin typeface="+mj-lt"/>
              <a:ea typeface="+mj-ea"/>
              <a:cs typeface="+mj-cs"/>
            </a:endParaRPr>
          </a:p>
        </p:txBody>
      </p:sp>
      <p:sp>
        <p:nvSpPr>
          <p:cNvPr id="3" name="Cruz 2"/>
          <p:cNvSpPr/>
          <p:nvPr/>
        </p:nvSpPr>
        <p:spPr>
          <a:xfrm>
            <a:off x="4378214" y="7563528"/>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ruz 10"/>
          <p:cNvSpPr/>
          <p:nvPr/>
        </p:nvSpPr>
        <p:spPr>
          <a:xfrm>
            <a:off x="3794740" y="7563528"/>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Conector reto 17"/>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0" name="Cruz 19"/>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ruz 21"/>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1"/>
          <p:cNvSpPr/>
          <p:nvPr/>
        </p:nvSpPr>
        <p:spPr>
          <a:xfrm>
            <a:off x="3283136" y="7203488"/>
            <a:ext cx="708661" cy="1169551"/>
          </a:xfrm>
          <a:prstGeom prst="rect">
            <a:avLst/>
          </a:prstGeom>
        </p:spPr>
        <p:txBody>
          <a:bodyPr wrap="square">
            <a:spAutoFit/>
          </a:bodyPr>
          <a:lstStyle/>
          <a:p>
            <a:r>
              <a:rPr lang="pt-BR" sz="7000" b="1" dirty="0" smtClean="0"/>
              <a:t>&lt;</a:t>
            </a:r>
            <a:r>
              <a:rPr lang="pt-BR" sz="6000" b="1" dirty="0" smtClean="0"/>
              <a:t>       </a:t>
            </a:r>
            <a:endParaRPr lang="pt-BR" sz="6000" dirty="0"/>
          </a:p>
        </p:txBody>
      </p:sp>
      <p:sp>
        <p:nvSpPr>
          <p:cNvPr id="13" name="Retângulo 12"/>
          <p:cNvSpPr/>
          <p:nvPr/>
        </p:nvSpPr>
        <p:spPr>
          <a:xfrm>
            <a:off x="4789317" y="7203488"/>
            <a:ext cx="700228" cy="1169551"/>
          </a:xfrm>
          <a:prstGeom prst="rect">
            <a:avLst/>
          </a:prstGeom>
        </p:spPr>
        <p:txBody>
          <a:bodyPr wrap="square">
            <a:spAutoFit/>
          </a:bodyPr>
          <a:lstStyle/>
          <a:p>
            <a:r>
              <a:rPr lang="pt-BR" sz="7000" b="1" dirty="0" smtClean="0"/>
              <a:t>&gt;</a:t>
            </a:r>
            <a:r>
              <a:rPr lang="pt-BR" sz="6000" b="1" dirty="0" smtClean="0"/>
              <a:t>       </a:t>
            </a:r>
            <a:endParaRPr lang="pt-BR" sz="6000" dirty="0"/>
          </a:p>
        </p:txBody>
      </p:sp>
      <p:sp>
        <p:nvSpPr>
          <p:cNvPr id="15" name="Retângulo 1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6" name="Retângulo 1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pic>
        <p:nvPicPr>
          <p:cNvPr id="24" name="Picture 2" descr="GitHub lança aplicativo oficial para Android e permite acesso antecipado -  TudoCelular.com"/>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8991" t="5073" r="28638" b="3599"/>
          <a:stretch/>
        </p:blipFill>
        <p:spPr bwMode="auto">
          <a:xfrm>
            <a:off x="4738156" y="1065880"/>
            <a:ext cx="306017" cy="289911"/>
          </a:xfrm>
          <a:prstGeom prst="rect">
            <a:avLst/>
          </a:prstGeom>
          <a:noFill/>
          <a:extLst>
            <a:ext uri="{909E8E84-426E-40DD-AFC4-6F175D3DCCD1}">
              <a14:hiddenFill xmlns:a14="http://schemas.microsoft.com/office/drawing/2010/main">
                <a:solidFill>
                  <a:srgbClr val="FFFFFF"/>
                </a:solidFill>
              </a14:hiddenFill>
            </a:ext>
          </a:extLst>
        </p:spPr>
      </p:pic>
      <p:sp>
        <p:nvSpPr>
          <p:cNvPr id="25" name="Retângulo 24"/>
          <p:cNvSpPr/>
          <p:nvPr/>
        </p:nvSpPr>
        <p:spPr>
          <a:xfrm>
            <a:off x="4971885" y="979744"/>
            <a:ext cx="1720368" cy="492443"/>
          </a:xfrm>
          <a:prstGeom prst="rect">
            <a:avLst/>
          </a:prstGeom>
        </p:spPr>
        <p:txBody>
          <a:bodyPr wrap="square">
            <a:spAutoFit/>
          </a:bodyPr>
          <a:lstStyle/>
          <a:p>
            <a:r>
              <a:rPr lang="pt-BR" sz="1300" dirty="0" smtClean="0"/>
              <a:t>Baixe este projeto em Java no Github.</a:t>
            </a:r>
            <a:endParaRPr lang="pt-BR" sz="1300" dirty="0"/>
          </a:p>
        </p:txBody>
      </p:sp>
      <p:sp>
        <p:nvSpPr>
          <p:cNvPr id="27"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
        <p:nvSpPr>
          <p:cNvPr id="5" name="Retângulo 4"/>
          <p:cNvSpPr/>
          <p:nvPr/>
        </p:nvSpPr>
        <p:spPr>
          <a:xfrm>
            <a:off x="5085184" y="2569542"/>
            <a:ext cx="1091389" cy="2646878"/>
          </a:xfrm>
          <a:prstGeom prst="rect">
            <a:avLst/>
          </a:prstGeom>
        </p:spPr>
        <p:txBody>
          <a:bodyPr wrap="square">
            <a:spAutoFit/>
          </a:bodyPr>
          <a:lstStyle/>
          <a:p>
            <a:r>
              <a:rPr lang="pt-BR" sz="16600" b="1" dirty="0" smtClean="0"/>
              <a:t>2</a:t>
            </a:r>
            <a:endParaRPr lang="pt-BR" sz="9600" dirty="0"/>
          </a:p>
        </p:txBody>
      </p:sp>
      <p:sp>
        <p:nvSpPr>
          <p:cNvPr id="6" name="Retângulo 5"/>
          <p:cNvSpPr/>
          <p:nvPr/>
        </p:nvSpPr>
        <p:spPr>
          <a:xfrm>
            <a:off x="5353983" y="2962663"/>
            <a:ext cx="785536" cy="369332"/>
          </a:xfrm>
          <a:prstGeom prst="rect">
            <a:avLst/>
          </a:prstGeom>
        </p:spPr>
        <p:txBody>
          <a:bodyPr wrap="none">
            <a:spAutoFit/>
          </a:bodyPr>
          <a:lstStyle/>
          <a:p>
            <a:r>
              <a:rPr lang="pt-BR" b="1" dirty="0" smtClean="0"/>
              <a:t>PARTE</a:t>
            </a:r>
            <a:endParaRPr lang="pt-BR" dirty="0"/>
          </a:p>
        </p:txBody>
      </p:sp>
      <p:sp>
        <p:nvSpPr>
          <p:cNvPr id="26" name="Título 1"/>
          <p:cNvSpPr txBox="1">
            <a:spLocks/>
          </p:cNvSpPr>
          <p:nvPr/>
        </p:nvSpPr>
        <p:spPr>
          <a:xfrm>
            <a:off x="581004" y="1176310"/>
            <a:ext cx="6286544" cy="83582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pt-BR" sz="7200" b="1"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lang="pt-BR" sz="7200" b="1" dirty="0">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pt-BR" sz="7200" b="1"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lang="pt-BR" sz="7200" b="1" dirty="0">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pt-BR" sz="7200" b="1"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lang="pt-BR" sz="7200" b="1" dirty="0">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pt-BR" sz="7200" b="1" i="0" u="none" strike="noStrike" kern="1200" cap="none" spc="0" normalizeH="0" baseline="0" noProof="0" dirty="0" smtClean="0">
                <a:ln>
                  <a:noFill/>
                </a:ln>
                <a:solidFill>
                  <a:schemeClr val="tx1"/>
                </a:solidFill>
                <a:effectLst/>
                <a:uLnTx/>
                <a:uFillTx/>
                <a:latin typeface="+mj-lt"/>
                <a:ea typeface="+mj-ea"/>
                <a:cs typeface="+mj-cs"/>
              </a:rPr>
              <a:t>Fim</a:t>
            </a:r>
            <a:endParaRPr kumimoji="0" lang="pt-BR" sz="7200" b="1" i="0" u="none" strike="noStrike" kern="1200" cap="none" spc="0" normalizeH="0" baseline="0" noProof="0" dirty="0">
              <a:ln>
                <a:noFill/>
              </a:ln>
              <a:solidFill>
                <a:schemeClr val="tx1"/>
              </a:solidFill>
              <a:effectLst/>
              <a:uLnTx/>
              <a:uFillTx/>
              <a:latin typeface="+mj-lt"/>
              <a:ea typeface="+mj-ea"/>
              <a:cs typeface="+mj-cs"/>
            </a:endParaRPr>
          </a:p>
        </p:txBody>
      </p:sp>
      <p:pic>
        <p:nvPicPr>
          <p:cNvPr id="29" name="Picture 2" descr="Linguagem Binária | História da Informática"/>
          <p:cNvPicPr>
            <a:picLocks noChangeAspect="1" noChangeArrowheads="1"/>
          </p:cNvPicPr>
          <p:nvPr/>
        </p:nvPicPr>
        <p:blipFill rotWithShape="1">
          <a:blip r:embed="rId7">
            <a:extLst>
              <a:ext uri="{28A0092B-C50C-407E-A947-70E740481C1C}">
                <a14:useLocalDpi xmlns:a14="http://schemas.microsoft.com/office/drawing/2010/main" val="0"/>
              </a:ext>
            </a:extLst>
          </a:blip>
          <a:srcRect b="18817"/>
          <a:stretch/>
        </p:blipFill>
        <p:spPr bwMode="auto">
          <a:xfrm>
            <a:off x="1274719" y="5268311"/>
            <a:ext cx="3962400" cy="2237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9945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Retângulo de cantos arredondados 7"/>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graphicFrame>
        <p:nvGraphicFramePr>
          <p:cNvPr id="3" name="Tabela 2"/>
          <p:cNvGraphicFramePr>
            <a:graphicFrameLocks noGrp="1"/>
          </p:cNvGraphicFramePr>
          <p:nvPr>
            <p:extLst>
              <p:ext uri="{D42A27DB-BD31-4B8C-83A1-F6EECF244321}">
                <p14:modId xmlns:p14="http://schemas.microsoft.com/office/powerpoint/2010/main" val="2203391306"/>
              </p:ext>
            </p:extLst>
          </p:nvPr>
        </p:nvGraphicFramePr>
        <p:xfrm>
          <a:off x="404664" y="1208580"/>
          <a:ext cx="6048672" cy="8514652"/>
        </p:xfrm>
        <a:graphic>
          <a:graphicData uri="http://schemas.openxmlformats.org/drawingml/2006/table">
            <a:tbl>
              <a:tblPr firstRow="1" bandRow="1">
                <a:tableStyleId>{5C22544A-7EE6-4342-B048-85BDC9FD1C3A}</a:tableStyleId>
              </a:tblPr>
              <a:tblGrid>
                <a:gridCol w="5472608"/>
                <a:gridCol w="576064"/>
              </a:tblGrid>
              <a:tr h="583273">
                <a:tc>
                  <a:txBody>
                    <a:bodyPr/>
                    <a:lstStyle/>
                    <a:p>
                      <a:pPr algn="l"/>
                      <a:r>
                        <a:rPr lang="pt-BR" sz="2800" b="1" i="0" kern="1200" baseline="0" dirty="0" smtClean="0">
                          <a:solidFill>
                            <a:schemeClr val="tx1"/>
                          </a:solidFill>
                          <a:latin typeface="Arial" panose="020B0604020202020204" pitchFamily="34" charset="0"/>
                          <a:ea typeface="+mn-ea"/>
                          <a:cs typeface="+mn-cs"/>
                        </a:rPr>
                        <a:t>Índice</a:t>
                      </a:r>
                      <a:endParaRPr lang="pt-BR" sz="2800" b="1" i="0" baseline="0" dirty="0">
                        <a:solidFill>
                          <a:schemeClr val="tx1"/>
                        </a:solidFill>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pt-BR" sz="1800" b="0" i="0" baseline="0" dirty="0">
                        <a:solidFill>
                          <a:schemeClr val="tx1"/>
                        </a:solidFill>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Circuitos lógico-digitais básicos..........................................</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pt-BR" sz="1800" b="0" i="0" baseline="0" dirty="0" smtClean="0">
                          <a:latin typeface="Arial" panose="020B0604020202020204" pitchFamily="34" charset="0"/>
                        </a:rPr>
                        <a:t>034</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r>
                        <a:rPr lang="pt-BR" dirty="0" smtClean="0"/>
                        <a:t>        Porta OR (OU)..............................................................</a:t>
                      </a:r>
                      <a:endParaRPr lang="pt-BR"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035</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Porta AND (E)..............................................................</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036</a:t>
                      </a:r>
                      <a:endParaRPr lang="pt-BR" sz="1800" b="0" i="0" baseline="0" dirty="0" smtClean="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r>
                        <a:rPr lang="pt-BR" dirty="0" smtClean="0"/>
                        <a:t>        Porta NOT (NÃO) OU INVERSÃO..................................</a:t>
                      </a:r>
                      <a:endParaRPr lang="pt-BR"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037</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r>
                        <a:rPr lang="pt-BR" dirty="0" smtClean="0"/>
                        <a:t>        Porta NAND.................................................................</a:t>
                      </a:r>
                      <a:endParaRPr lang="pt-BR"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038</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Porta NOR....................................................................</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039</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Porta XOR....................................................................</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040</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SOMADOR...................................................................</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041</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Simulador de circuitos lógico-digitais (software)...............</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045</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Resumo...............................................................................</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050</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Exercícios............................................................................</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051</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2" name="Cruz 1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ruz 1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5" name="Retângulo 14"/>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6"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Tree>
    <p:extLst>
      <p:ext uri="{BB962C8B-B14F-4D97-AF65-F5344CB8AC3E}">
        <p14:creationId xmlns:p14="http://schemas.microsoft.com/office/powerpoint/2010/main" val="21390263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graphicFrame>
        <p:nvGraphicFramePr>
          <p:cNvPr id="16" name="Diagrama 15"/>
          <p:cNvGraphicFramePr/>
          <p:nvPr>
            <p:extLst>
              <p:ext uri="{D42A27DB-BD31-4B8C-83A1-F6EECF244321}">
                <p14:modId xmlns:p14="http://schemas.microsoft.com/office/powerpoint/2010/main" val="4163980531"/>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4" name="Grupo 23"/>
          <p:cNvGrpSpPr/>
          <p:nvPr/>
        </p:nvGrpSpPr>
        <p:grpSpPr>
          <a:xfrm>
            <a:off x="345068" y="1804022"/>
            <a:ext cx="6063113" cy="548692"/>
            <a:chOff x="348267" y="1928692"/>
            <a:chExt cx="6063113" cy="548692"/>
          </a:xfrm>
        </p:grpSpPr>
        <p:sp>
          <p:nvSpPr>
            <p:cNvPr id="29" name="Retângulo de cantos arredondados 28"/>
            <p:cNvSpPr/>
            <p:nvPr/>
          </p:nvSpPr>
          <p:spPr>
            <a:xfrm>
              <a:off x="348267" y="1928692"/>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Para início de conversa</a:t>
              </a:r>
            </a:p>
          </p:txBody>
        </p:sp>
        <p:pic>
          <p:nvPicPr>
            <p:cNvPr id="19" name="Imagem 18"/>
            <p:cNvPicPr>
              <a:picLocks noChangeAspect="1"/>
            </p:cNvPicPr>
            <p:nvPr/>
          </p:nvPicPr>
          <p:blipFill>
            <a:blip r:embed="rId9"/>
            <a:stretch>
              <a:fillRect/>
            </a:stretch>
          </p:blipFill>
          <p:spPr>
            <a:xfrm>
              <a:off x="425771" y="1977444"/>
              <a:ext cx="482949" cy="446489"/>
            </a:xfrm>
            <a:prstGeom prst="rect">
              <a:avLst/>
            </a:prstGeom>
          </p:spPr>
        </p:pic>
      </p:grpSp>
      <p:grpSp>
        <p:nvGrpSpPr>
          <p:cNvPr id="25" name="Grupo 24"/>
          <p:cNvGrpSpPr/>
          <p:nvPr/>
        </p:nvGrpSpPr>
        <p:grpSpPr>
          <a:xfrm>
            <a:off x="345067" y="2451039"/>
            <a:ext cx="6063113" cy="548692"/>
            <a:chOff x="348266" y="2575709"/>
            <a:chExt cx="6063113" cy="548692"/>
          </a:xfrm>
        </p:grpSpPr>
        <p:sp>
          <p:nvSpPr>
            <p:cNvPr id="30" name="Retângulo de cantos arredondados 29"/>
            <p:cNvSpPr/>
            <p:nvPr/>
          </p:nvSpPr>
          <p:spPr>
            <a:xfrm>
              <a:off x="348266" y="2575709"/>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Orientação da disciplina</a:t>
              </a:r>
              <a:endParaRPr lang="pt-BR" dirty="0"/>
            </a:p>
          </p:txBody>
        </p:sp>
        <p:pic>
          <p:nvPicPr>
            <p:cNvPr id="22" name="Imagem 21"/>
            <p:cNvPicPr>
              <a:picLocks noChangeAspect="1"/>
            </p:cNvPicPr>
            <p:nvPr/>
          </p:nvPicPr>
          <p:blipFill rotWithShape="1">
            <a:blip r:embed="rId10"/>
            <a:srcRect l="6321" t="6321" r="6320" b="6320"/>
            <a:stretch/>
          </p:blipFill>
          <p:spPr>
            <a:xfrm>
              <a:off x="401489" y="2597505"/>
              <a:ext cx="579239" cy="505099"/>
            </a:xfrm>
            <a:prstGeom prst="rect">
              <a:avLst/>
            </a:prstGeom>
          </p:spPr>
        </p:pic>
      </p:grpSp>
      <p:grpSp>
        <p:nvGrpSpPr>
          <p:cNvPr id="26" name="Grupo 25"/>
          <p:cNvGrpSpPr/>
          <p:nvPr/>
        </p:nvGrpSpPr>
        <p:grpSpPr>
          <a:xfrm>
            <a:off x="352291" y="3098822"/>
            <a:ext cx="6063113" cy="548692"/>
            <a:chOff x="355490" y="3223492"/>
            <a:chExt cx="6063113" cy="548692"/>
          </a:xfrm>
        </p:grpSpPr>
        <p:sp>
          <p:nvSpPr>
            <p:cNvPr id="31" name="Retângulo de cantos arredondados 30"/>
            <p:cNvSpPr/>
            <p:nvPr/>
          </p:nvSpPr>
          <p:spPr>
            <a:xfrm>
              <a:off x="355490" y="3223492"/>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Fique atento</a:t>
              </a:r>
              <a:endParaRPr lang="pt-BR" dirty="0"/>
            </a:p>
          </p:txBody>
        </p:sp>
        <p:pic>
          <p:nvPicPr>
            <p:cNvPr id="20" name="Imagem 19"/>
            <p:cNvPicPr>
              <a:picLocks noChangeAspect="1"/>
            </p:cNvPicPr>
            <p:nvPr/>
          </p:nvPicPr>
          <p:blipFill rotWithShape="1">
            <a:blip r:embed="rId11"/>
            <a:srcRect l="9375" t="7251" r="12500" b="8375"/>
            <a:stretch/>
          </p:blipFill>
          <p:spPr>
            <a:xfrm>
              <a:off x="395371" y="3242417"/>
              <a:ext cx="585357" cy="515040"/>
            </a:xfrm>
            <a:prstGeom prst="rect">
              <a:avLst/>
            </a:prstGeom>
          </p:spPr>
        </p:pic>
      </p:grpSp>
      <p:grpSp>
        <p:nvGrpSpPr>
          <p:cNvPr id="35" name="Grupo 34"/>
          <p:cNvGrpSpPr/>
          <p:nvPr/>
        </p:nvGrpSpPr>
        <p:grpSpPr>
          <a:xfrm>
            <a:off x="360026" y="3745839"/>
            <a:ext cx="6063113" cy="548692"/>
            <a:chOff x="363225" y="3870509"/>
            <a:chExt cx="6063113" cy="548692"/>
          </a:xfrm>
        </p:grpSpPr>
        <p:sp>
          <p:nvSpPr>
            <p:cNvPr id="32" name="Retângulo de cantos arredondados 31"/>
            <p:cNvSpPr/>
            <p:nvPr/>
          </p:nvSpPr>
          <p:spPr>
            <a:xfrm>
              <a:off x="363225" y="3870509"/>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Indicação de livro</a:t>
              </a:r>
              <a:endParaRPr lang="pt-BR" dirty="0"/>
            </a:p>
          </p:txBody>
        </p:sp>
        <p:pic>
          <p:nvPicPr>
            <p:cNvPr id="1030" name="Picture 6" descr="ícone Livros Livre de Ravenna 3D Icons"/>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0276" y="3919956"/>
              <a:ext cx="560452" cy="4768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upo 35"/>
          <p:cNvGrpSpPr/>
          <p:nvPr/>
        </p:nvGrpSpPr>
        <p:grpSpPr>
          <a:xfrm>
            <a:off x="360026" y="4389010"/>
            <a:ext cx="6063113" cy="548692"/>
            <a:chOff x="363225" y="4513680"/>
            <a:chExt cx="6063113" cy="548692"/>
          </a:xfrm>
        </p:grpSpPr>
        <p:sp>
          <p:nvSpPr>
            <p:cNvPr id="33" name="Retângulo de cantos arredondados 32"/>
            <p:cNvSpPr/>
            <p:nvPr/>
          </p:nvSpPr>
          <p:spPr>
            <a:xfrm>
              <a:off x="363225" y="4513680"/>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Palavras do professor</a:t>
              </a:r>
              <a:endParaRPr lang="pt-BR" dirty="0"/>
            </a:p>
          </p:txBody>
        </p:sp>
        <p:pic>
          <p:nvPicPr>
            <p:cNvPr id="8" name="Imagem 7"/>
            <p:cNvPicPr>
              <a:picLocks noChangeAspect="1"/>
            </p:cNvPicPr>
            <p:nvPr/>
          </p:nvPicPr>
          <p:blipFill rotWithShape="1">
            <a:blip r:embed="rId13"/>
            <a:srcRect t="17852" b="15482"/>
            <a:stretch/>
          </p:blipFill>
          <p:spPr>
            <a:xfrm>
              <a:off x="444154" y="4532664"/>
              <a:ext cx="608582" cy="510724"/>
            </a:xfrm>
            <a:prstGeom prst="rect">
              <a:avLst/>
            </a:prstGeom>
          </p:spPr>
        </p:pic>
      </p:grpSp>
      <p:grpSp>
        <p:nvGrpSpPr>
          <p:cNvPr id="37" name="Grupo 36"/>
          <p:cNvGrpSpPr/>
          <p:nvPr/>
        </p:nvGrpSpPr>
        <p:grpSpPr>
          <a:xfrm>
            <a:off x="360027" y="5023908"/>
            <a:ext cx="6048154" cy="548692"/>
            <a:chOff x="363225" y="5148578"/>
            <a:chExt cx="6063113" cy="548692"/>
          </a:xfrm>
        </p:grpSpPr>
        <p:sp>
          <p:nvSpPr>
            <p:cNvPr id="34" name="Retângulo de cantos arredondados 33"/>
            <p:cNvSpPr/>
            <p:nvPr/>
          </p:nvSpPr>
          <p:spPr>
            <a:xfrm>
              <a:off x="363225" y="5148578"/>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Veja o vídeo!</a:t>
              </a:r>
            </a:p>
          </p:txBody>
        </p:sp>
        <p:pic>
          <p:nvPicPr>
            <p:cNvPr id="1036" name="Picture 12" descr="Blue Video Play Icon PNG Transparent Background, Free Download #8030 -  FreeIconsPN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835" t="5496" r="4274" b="2612"/>
            <a:stretch/>
          </p:blipFill>
          <p:spPr bwMode="auto">
            <a:xfrm>
              <a:off x="420276" y="5165512"/>
              <a:ext cx="632460" cy="5317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 name="Grupo 56"/>
          <p:cNvGrpSpPr/>
          <p:nvPr/>
        </p:nvGrpSpPr>
        <p:grpSpPr>
          <a:xfrm>
            <a:off x="371491" y="5659707"/>
            <a:ext cx="6036690" cy="548692"/>
            <a:chOff x="348266" y="5783476"/>
            <a:chExt cx="6063113" cy="548692"/>
          </a:xfrm>
        </p:grpSpPr>
        <p:sp>
          <p:nvSpPr>
            <p:cNvPr id="45" name="Retângulo de cantos arredondados 44"/>
            <p:cNvSpPr/>
            <p:nvPr/>
          </p:nvSpPr>
          <p:spPr>
            <a:xfrm>
              <a:off x="348266" y="5783476"/>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Subcategoria</a:t>
              </a:r>
            </a:p>
          </p:txBody>
        </p:sp>
        <p:pic>
          <p:nvPicPr>
            <p:cNvPr id="38" name="Imagem 37"/>
            <p:cNvPicPr>
              <a:picLocks noChangeAspect="1"/>
            </p:cNvPicPr>
            <p:nvPr/>
          </p:nvPicPr>
          <p:blipFill>
            <a:blip r:embed="rId15"/>
            <a:stretch>
              <a:fillRect/>
            </a:stretch>
          </p:blipFill>
          <p:spPr>
            <a:xfrm>
              <a:off x="409966" y="5815842"/>
              <a:ext cx="657365" cy="504056"/>
            </a:xfrm>
            <a:prstGeom prst="rect">
              <a:avLst/>
            </a:prstGeom>
          </p:spPr>
        </p:pic>
      </p:grpSp>
      <p:pic>
        <p:nvPicPr>
          <p:cNvPr id="41" name="Imagem 40"/>
          <p:cNvPicPr>
            <a:picLocks noChangeAspect="1"/>
          </p:cNvPicPr>
          <p:nvPr/>
        </p:nvPicPr>
        <p:blipFill>
          <a:blip r:embed="rId16"/>
          <a:stretch>
            <a:fillRect/>
          </a:stretch>
        </p:blipFill>
        <p:spPr>
          <a:xfrm>
            <a:off x="4569209" y="1063745"/>
            <a:ext cx="515975" cy="522741"/>
          </a:xfrm>
          <a:prstGeom prst="rect">
            <a:avLst/>
          </a:prstGeom>
        </p:spPr>
      </p:pic>
      <p:grpSp>
        <p:nvGrpSpPr>
          <p:cNvPr id="48" name="Grupo 47"/>
          <p:cNvGrpSpPr/>
          <p:nvPr/>
        </p:nvGrpSpPr>
        <p:grpSpPr>
          <a:xfrm>
            <a:off x="371491" y="6277092"/>
            <a:ext cx="6036690" cy="548692"/>
            <a:chOff x="348266" y="6407663"/>
            <a:chExt cx="6063113" cy="548692"/>
          </a:xfrm>
        </p:grpSpPr>
        <p:sp>
          <p:nvSpPr>
            <p:cNvPr id="53" name="Retângulo de cantos arredondados 52"/>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Assunto</a:t>
              </a:r>
              <a:endParaRPr lang="pt-BR" dirty="0"/>
            </a:p>
          </p:txBody>
        </p:sp>
        <p:pic>
          <p:nvPicPr>
            <p:cNvPr id="47" name="Imagem 46"/>
            <p:cNvPicPr>
              <a:picLocks noChangeAspect="1"/>
            </p:cNvPicPr>
            <p:nvPr/>
          </p:nvPicPr>
          <p:blipFill>
            <a:blip r:embed="rId17"/>
            <a:stretch>
              <a:fillRect/>
            </a:stretch>
          </p:blipFill>
          <p:spPr>
            <a:xfrm>
              <a:off x="420276" y="6427862"/>
              <a:ext cx="848484" cy="513707"/>
            </a:xfrm>
            <a:prstGeom prst="rect">
              <a:avLst/>
            </a:prstGeom>
          </p:spPr>
        </p:pic>
      </p:grpSp>
      <p:pic>
        <p:nvPicPr>
          <p:cNvPr id="51" name="Imagem 50"/>
          <p:cNvPicPr>
            <a:picLocks noChangeAspect="1"/>
          </p:cNvPicPr>
          <p:nvPr/>
        </p:nvPicPr>
        <p:blipFill>
          <a:blip r:embed="rId18"/>
          <a:stretch>
            <a:fillRect/>
          </a:stretch>
        </p:blipFill>
        <p:spPr>
          <a:xfrm>
            <a:off x="3680883" y="1063745"/>
            <a:ext cx="524519" cy="522741"/>
          </a:xfrm>
          <a:prstGeom prst="rect">
            <a:avLst/>
          </a:prstGeom>
        </p:spPr>
      </p:pic>
      <p:grpSp>
        <p:nvGrpSpPr>
          <p:cNvPr id="73" name="Grupo 72"/>
          <p:cNvGrpSpPr/>
          <p:nvPr/>
        </p:nvGrpSpPr>
        <p:grpSpPr>
          <a:xfrm>
            <a:off x="389625" y="8197808"/>
            <a:ext cx="2808917" cy="380115"/>
            <a:chOff x="345069" y="7031145"/>
            <a:chExt cx="3011924" cy="560962"/>
          </a:xfrm>
        </p:grpSpPr>
        <p:sp>
          <p:nvSpPr>
            <p:cNvPr id="74" name="Retângulo de cantos arredondados 73"/>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75" name="Retângulo de cantos arredondados 74"/>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Categoria</a:t>
              </a:r>
            </a:p>
          </p:txBody>
        </p:sp>
        <p:pic>
          <p:nvPicPr>
            <p:cNvPr id="76" name="Imagem 75"/>
            <p:cNvPicPr>
              <a:picLocks noChangeAspect="1"/>
            </p:cNvPicPr>
            <p:nvPr/>
          </p:nvPicPr>
          <p:blipFill>
            <a:blip r:embed="rId19"/>
            <a:stretch>
              <a:fillRect/>
            </a:stretch>
          </p:blipFill>
          <p:spPr>
            <a:xfrm>
              <a:off x="403795" y="7051410"/>
              <a:ext cx="512026" cy="528427"/>
            </a:xfrm>
            <a:prstGeom prst="rect">
              <a:avLst/>
            </a:prstGeom>
          </p:spPr>
        </p:pic>
      </p:grpSp>
      <p:grpSp>
        <p:nvGrpSpPr>
          <p:cNvPr id="77" name="Grupo 76"/>
          <p:cNvGrpSpPr/>
          <p:nvPr/>
        </p:nvGrpSpPr>
        <p:grpSpPr>
          <a:xfrm>
            <a:off x="3238461" y="8198600"/>
            <a:ext cx="3062325" cy="371010"/>
            <a:chOff x="294667" y="1095777"/>
            <a:chExt cx="3206342" cy="560962"/>
          </a:xfrm>
        </p:grpSpPr>
        <p:sp>
          <p:nvSpPr>
            <p:cNvPr id="78" name="Retângulo de cantos arredondados 77"/>
            <p:cNvSpPr/>
            <p:nvPr/>
          </p:nvSpPr>
          <p:spPr>
            <a:xfrm>
              <a:off x="294667" y="1108047"/>
              <a:ext cx="3206342"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79" name="Retângulo de cantos arredondados 78"/>
            <p:cNvSpPr/>
            <p:nvPr/>
          </p:nvSpPr>
          <p:spPr>
            <a:xfrm>
              <a:off x="1062116" y="1095777"/>
              <a:ext cx="2366884"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Subcategoria</a:t>
              </a:r>
              <a:endParaRPr lang="pt-BR" dirty="0"/>
            </a:p>
          </p:txBody>
        </p:sp>
        <p:pic>
          <p:nvPicPr>
            <p:cNvPr id="80" name="Imagem 79"/>
            <p:cNvPicPr>
              <a:picLocks noChangeAspect="1"/>
            </p:cNvPicPr>
            <p:nvPr/>
          </p:nvPicPr>
          <p:blipFill>
            <a:blip r:embed="rId15"/>
            <a:stretch>
              <a:fillRect/>
            </a:stretch>
          </p:blipFill>
          <p:spPr>
            <a:xfrm>
              <a:off x="349709" y="1123843"/>
              <a:ext cx="657365" cy="504056"/>
            </a:xfrm>
            <a:prstGeom prst="rect">
              <a:avLst/>
            </a:prstGeom>
          </p:spPr>
        </p:pic>
      </p:grpSp>
      <p:grpSp>
        <p:nvGrpSpPr>
          <p:cNvPr id="3" name="Grupo 2"/>
          <p:cNvGrpSpPr/>
          <p:nvPr/>
        </p:nvGrpSpPr>
        <p:grpSpPr>
          <a:xfrm>
            <a:off x="355739" y="6931573"/>
            <a:ext cx="6052441" cy="548692"/>
            <a:chOff x="345068" y="8108785"/>
            <a:chExt cx="6063113" cy="548692"/>
          </a:xfrm>
        </p:grpSpPr>
        <p:sp>
          <p:nvSpPr>
            <p:cNvPr id="58" name="Retângulo de cantos arredondados 57"/>
            <p:cNvSpPr/>
            <p:nvPr/>
          </p:nvSpPr>
          <p:spPr>
            <a:xfrm>
              <a:off x="345068" y="8108785"/>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Exemplo(s</a:t>
              </a:r>
              <a:r>
                <a:rPr lang="pt-BR" dirty="0" smtClean="0"/>
                <a:t>)</a:t>
              </a:r>
              <a:endParaRPr lang="pt-BR" dirty="0"/>
            </a:p>
          </p:txBody>
        </p:sp>
        <p:pic>
          <p:nvPicPr>
            <p:cNvPr id="42" name="Imagem 41"/>
            <p:cNvPicPr>
              <a:picLocks noChangeAspect="1"/>
            </p:cNvPicPr>
            <p:nvPr/>
          </p:nvPicPr>
          <p:blipFill>
            <a:blip r:embed="rId20"/>
            <a:stretch>
              <a:fillRect/>
            </a:stretch>
          </p:blipFill>
          <p:spPr>
            <a:xfrm>
              <a:off x="420276" y="8121353"/>
              <a:ext cx="662014" cy="504056"/>
            </a:xfrm>
            <a:prstGeom prst="rect">
              <a:avLst/>
            </a:prstGeom>
          </p:spPr>
        </p:pic>
      </p:grpSp>
      <p:grpSp>
        <p:nvGrpSpPr>
          <p:cNvPr id="2" name="Grupo 1"/>
          <p:cNvGrpSpPr/>
          <p:nvPr/>
        </p:nvGrpSpPr>
        <p:grpSpPr>
          <a:xfrm>
            <a:off x="378577" y="7574744"/>
            <a:ext cx="6029604" cy="548692"/>
            <a:chOff x="378577" y="7574744"/>
            <a:chExt cx="6029604" cy="548692"/>
          </a:xfrm>
        </p:grpSpPr>
        <p:sp>
          <p:nvSpPr>
            <p:cNvPr id="63" name="Retângulo de cantos arredondados 62"/>
            <p:cNvSpPr/>
            <p:nvPr/>
          </p:nvSpPr>
          <p:spPr>
            <a:xfrm>
              <a:off x="378577" y="7574744"/>
              <a:ext cx="602960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Fica a dica</a:t>
              </a:r>
              <a:endParaRPr lang="pt-BR" dirty="0"/>
            </a:p>
          </p:txBody>
        </p:sp>
        <p:pic>
          <p:nvPicPr>
            <p:cNvPr id="55" name="Imagem 54"/>
            <p:cNvPicPr>
              <a:picLocks noChangeAspect="1"/>
            </p:cNvPicPr>
            <p:nvPr/>
          </p:nvPicPr>
          <p:blipFill>
            <a:blip r:embed="rId21"/>
            <a:stretch>
              <a:fillRect/>
            </a:stretch>
          </p:blipFill>
          <p:spPr>
            <a:xfrm>
              <a:off x="452700" y="7586053"/>
              <a:ext cx="806181" cy="525499"/>
            </a:xfrm>
            <a:prstGeom prst="rect">
              <a:avLst/>
            </a:prstGeom>
          </p:spPr>
        </p:pic>
      </p:grpSp>
      <p:grpSp>
        <p:nvGrpSpPr>
          <p:cNvPr id="50" name="Grupo 49"/>
          <p:cNvGrpSpPr/>
          <p:nvPr/>
        </p:nvGrpSpPr>
        <p:grpSpPr>
          <a:xfrm>
            <a:off x="369109" y="8660609"/>
            <a:ext cx="6054030" cy="569643"/>
            <a:chOff x="285728" y="1518382"/>
            <a:chExt cx="6239616" cy="569643"/>
          </a:xfrm>
        </p:grpSpPr>
        <p:sp>
          <p:nvSpPr>
            <p:cNvPr id="52" name="Retângulo de cantos arredondados 51"/>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54" name="Picture 6" descr="Examination And Approval Management Svg - Approval Management Icon Png ,  Transparent Cartoon - Jing.fm"/>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56" name="Cruz 55"/>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Cruz 58"/>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Retângulo 59"/>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61" name="Retângulo 60"/>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62"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spTree>
    <p:extLst>
      <p:ext uri="{BB962C8B-B14F-4D97-AF65-F5344CB8AC3E}">
        <p14:creationId xmlns:p14="http://schemas.microsoft.com/office/powerpoint/2010/main" val="16790131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1" name="Retângulo de cantos arredondados 20"/>
          <p:cNvSpPr/>
          <p:nvPr/>
        </p:nvSpPr>
        <p:spPr>
          <a:xfrm>
            <a:off x="384070" y="2373489"/>
            <a:ext cx="6063113" cy="5315815"/>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algn="just"/>
            <a:endParaRPr lang="pt-BR" sz="1400" dirty="0"/>
          </a:p>
        </p:txBody>
      </p:sp>
      <p:sp>
        <p:nvSpPr>
          <p:cNvPr id="28" name="Cruz 27"/>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Cruz 28"/>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tângulo 29"/>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31" name="Retângulo 30"/>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aphicFrame>
        <p:nvGraphicFramePr>
          <p:cNvPr id="32" name="Diagrama 31"/>
          <p:cNvGraphicFramePr/>
          <p:nvPr>
            <p:extLst>
              <p:ext uri="{D42A27DB-BD31-4B8C-83A1-F6EECF244321}">
                <p14:modId xmlns:p14="http://schemas.microsoft.com/office/powerpoint/2010/main" val="4146114474"/>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34" name="Grupo 33"/>
          <p:cNvGrpSpPr/>
          <p:nvPr/>
        </p:nvGrpSpPr>
        <p:grpSpPr>
          <a:xfrm>
            <a:off x="384069" y="1820113"/>
            <a:ext cx="6063113" cy="548692"/>
            <a:chOff x="363225" y="3870509"/>
            <a:chExt cx="6063113" cy="548692"/>
          </a:xfrm>
        </p:grpSpPr>
        <p:sp>
          <p:nvSpPr>
            <p:cNvPr id="35" name="Retângulo de cantos arredondados 34"/>
            <p:cNvSpPr/>
            <p:nvPr/>
          </p:nvSpPr>
          <p:spPr>
            <a:xfrm>
              <a:off x="363225" y="3870509"/>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Indicação de livro</a:t>
              </a:r>
              <a:endParaRPr lang="pt-BR" dirty="0"/>
            </a:p>
          </p:txBody>
        </p:sp>
        <p:pic>
          <p:nvPicPr>
            <p:cNvPr id="36" name="Picture 6" descr="ícone Livros Livre de Ravenna 3D Icon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0276" y="3919956"/>
              <a:ext cx="560452" cy="476883"/>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tângulo 2"/>
          <p:cNvSpPr/>
          <p:nvPr/>
        </p:nvSpPr>
        <p:spPr>
          <a:xfrm>
            <a:off x="934489" y="2426471"/>
            <a:ext cx="5142540" cy="400110"/>
          </a:xfrm>
          <a:prstGeom prst="rect">
            <a:avLst/>
          </a:prstGeom>
        </p:spPr>
        <p:txBody>
          <a:bodyPr wrap="square">
            <a:spAutoFit/>
          </a:bodyPr>
          <a:lstStyle/>
          <a:p>
            <a:pPr fontAlgn="base"/>
            <a:r>
              <a:rPr lang="pt-BR" sz="2000" b="1" dirty="0" smtClean="0">
                <a:solidFill>
                  <a:srgbClr val="333333"/>
                </a:solidFill>
                <a:latin typeface="inherit"/>
              </a:rPr>
              <a:t>Título:</a:t>
            </a:r>
            <a:r>
              <a:rPr lang="pt-BR" dirty="0" smtClean="0">
                <a:solidFill>
                  <a:srgbClr val="333333"/>
                </a:solidFill>
                <a:latin typeface="Poppins"/>
              </a:rPr>
              <a:t> </a:t>
            </a:r>
            <a:r>
              <a:rPr lang="pt-BR" sz="1600" dirty="0">
                <a:solidFill>
                  <a:srgbClr val="333333"/>
                </a:solidFill>
                <a:latin typeface="Poppins"/>
              </a:rPr>
              <a:t>Arquitetura e Organização de Computadores</a:t>
            </a:r>
            <a:endParaRPr lang="pt-BR" sz="1600" b="0" i="0" dirty="0">
              <a:solidFill>
                <a:srgbClr val="333333"/>
              </a:solidFill>
              <a:effectLst/>
              <a:latin typeface="Poppins"/>
            </a:endParaRPr>
          </a:p>
        </p:txBody>
      </p:sp>
      <p:sp>
        <p:nvSpPr>
          <p:cNvPr id="4" name="Retângulo 3"/>
          <p:cNvSpPr/>
          <p:nvPr/>
        </p:nvSpPr>
        <p:spPr>
          <a:xfrm>
            <a:off x="3801766" y="3004099"/>
            <a:ext cx="2606415" cy="307777"/>
          </a:xfrm>
          <a:prstGeom prst="rect">
            <a:avLst/>
          </a:prstGeom>
        </p:spPr>
        <p:txBody>
          <a:bodyPr wrap="square">
            <a:spAutoFit/>
          </a:bodyPr>
          <a:lstStyle/>
          <a:p>
            <a:pPr fontAlgn="base"/>
            <a:r>
              <a:rPr lang="pt-BR" sz="1400" b="1" dirty="0" smtClean="0">
                <a:solidFill>
                  <a:srgbClr val="333333"/>
                </a:solidFill>
                <a:latin typeface="inherit"/>
              </a:rPr>
              <a:t>Autor:</a:t>
            </a:r>
            <a:r>
              <a:rPr lang="pt-BR" sz="1400" dirty="0">
                <a:solidFill>
                  <a:srgbClr val="333333"/>
                </a:solidFill>
                <a:latin typeface="Poppins"/>
              </a:rPr>
              <a:t> </a:t>
            </a:r>
            <a:r>
              <a:rPr lang="pt-BR" sz="1400" dirty="0"/>
              <a:t>William Stallings</a:t>
            </a:r>
            <a:endParaRPr lang="pt-BR" sz="1400" b="0" i="0" dirty="0">
              <a:solidFill>
                <a:srgbClr val="333333"/>
              </a:solidFill>
              <a:effectLst/>
              <a:latin typeface="Poppins"/>
            </a:endParaRPr>
          </a:p>
        </p:txBody>
      </p:sp>
      <p:sp>
        <p:nvSpPr>
          <p:cNvPr id="6" name="Retângulo 5"/>
          <p:cNvSpPr/>
          <p:nvPr/>
        </p:nvSpPr>
        <p:spPr>
          <a:xfrm>
            <a:off x="3802750" y="4138790"/>
            <a:ext cx="1576072" cy="307777"/>
          </a:xfrm>
          <a:prstGeom prst="rect">
            <a:avLst/>
          </a:prstGeom>
        </p:spPr>
        <p:txBody>
          <a:bodyPr wrap="none">
            <a:spAutoFit/>
          </a:bodyPr>
          <a:lstStyle/>
          <a:p>
            <a:pPr fontAlgn="base"/>
            <a:r>
              <a:rPr lang="pt-BR" sz="1400" b="1" dirty="0">
                <a:solidFill>
                  <a:srgbClr val="333333"/>
                </a:solidFill>
                <a:latin typeface="inherit"/>
              </a:rPr>
              <a:t>Data:</a:t>
            </a:r>
            <a:r>
              <a:rPr lang="pt-BR" sz="1400" dirty="0">
                <a:solidFill>
                  <a:srgbClr val="333333"/>
                </a:solidFill>
                <a:latin typeface="Poppins"/>
              </a:rPr>
              <a:t> </a:t>
            </a:r>
            <a:r>
              <a:rPr lang="pt-BR" sz="1400" dirty="0" smtClean="0">
                <a:solidFill>
                  <a:srgbClr val="333333"/>
                </a:solidFill>
                <a:latin typeface="Poppins"/>
              </a:rPr>
              <a:t>15/09/2017</a:t>
            </a:r>
            <a:endParaRPr lang="pt-BR" sz="1400" b="0" i="0" dirty="0">
              <a:solidFill>
                <a:srgbClr val="333333"/>
              </a:solidFill>
              <a:effectLst/>
              <a:latin typeface="Poppins"/>
            </a:endParaRPr>
          </a:p>
        </p:txBody>
      </p:sp>
      <p:sp>
        <p:nvSpPr>
          <p:cNvPr id="7" name="Retângulo 6"/>
          <p:cNvSpPr/>
          <p:nvPr/>
        </p:nvSpPr>
        <p:spPr>
          <a:xfrm>
            <a:off x="3797151" y="4634834"/>
            <a:ext cx="1880579" cy="307777"/>
          </a:xfrm>
          <a:prstGeom prst="rect">
            <a:avLst/>
          </a:prstGeom>
        </p:spPr>
        <p:txBody>
          <a:bodyPr wrap="none">
            <a:spAutoFit/>
          </a:bodyPr>
          <a:lstStyle/>
          <a:p>
            <a:r>
              <a:rPr lang="pt-BR" sz="1400" b="1" dirty="0">
                <a:solidFill>
                  <a:srgbClr val="333333"/>
                </a:solidFill>
                <a:latin typeface="Poppins"/>
              </a:rPr>
              <a:t>Tipo:</a:t>
            </a:r>
            <a:r>
              <a:rPr lang="pt-BR" sz="1400" dirty="0">
                <a:solidFill>
                  <a:srgbClr val="333333"/>
                </a:solidFill>
                <a:latin typeface="Poppins"/>
              </a:rPr>
              <a:t> </a:t>
            </a:r>
            <a:r>
              <a:rPr lang="pt-BR" sz="1400" dirty="0" smtClean="0">
                <a:solidFill>
                  <a:srgbClr val="333333"/>
                </a:solidFill>
                <a:latin typeface="Poppins"/>
              </a:rPr>
              <a:t>Livro impresso</a:t>
            </a:r>
            <a:r>
              <a:rPr lang="pt-BR" sz="1400" dirty="0">
                <a:solidFill>
                  <a:srgbClr val="333333"/>
                </a:solidFill>
                <a:latin typeface="Poppins"/>
              </a:rPr>
              <a:t> </a:t>
            </a:r>
            <a:endParaRPr lang="pt-BR" sz="1400" dirty="0"/>
          </a:p>
        </p:txBody>
      </p:sp>
      <p:sp>
        <p:nvSpPr>
          <p:cNvPr id="8" name="Retângulo 7"/>
          <p:cNvSpPr/>
          <p:nvPr/>
        </p:nvSpPr>
        <p:spPr>
          <a:xfrm>
            <a:off x="787792" y="7281178"/>
            <a:ext cx="5289237" cy="430887"/>
          </a:xfrm>
          <a:prstGeom prst="rect">
            <a:avLst/>
          </a:prstGeom>
        </p:spPr>
        <p:txBody>
          <a:bodyPr wrap="square">
            <a:spAutoFit/>
          </a:bodyPr>
          <a:lstStyle/>
          <a:p>
            <a:pPr algn="ctr"/>
            <a:r>
              <a:rPr lang="pt-BR" sz="1100" dirty="0">
                <a:latin typeface="Poppins"/>
              </a:rPr>
              <a:t>https://www.amazon.com.br/Arquitetura-organiza%C3%A7%C3%A3o-computadores-William-Stallings/dp/8543020530#detailBullets_feature_div</a:t>
            </a:r>
            <a:endParaRPr lang="pt-BR" sz="1100" dirty="0"/>
          </a:p>
        </p:txBody>
      </p:sp>
      <p:sp>
        <p:nvSpPr>
          <p:cNvPr id="23" name="Título 1"/>
          <p:cNvSpPr txBox="1">
            <a:spLocks/>
          </p:cNvSpPr>
          <p:nvPr/>
        </p:nvSpPr>
        <p:spPr>
          <a:xfrm>
            <a:off x="1484785" y="0"/>
            <a:ext cx="3793146" cy="975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500" b="1" dirty="0"/>
              <a:t>Organização e Arquitetura </a:t>
            </a:r>
            <a:r>
              <a:rPr lang="pt-BR" sz="2500" b="1" dirty="0" smtClean="0"/>
              <a:t>  de Computadores</a:t>
            </a:r>
            <a:endParaRPr lang="pt-BR" sz="2500" b="1" dirty="0"/>
          </a:p>
        </p:txBody>
      </p:sp>
      <p:pic>
        <p:nvPicPr>
          <p:cNvPr id="9" name="Imagem 8"/>
          <p:cNvPicPr>
            <a:picLocks noChangeAspect="1"/>
          </p:cNvPicPr>
          <p:nvPr/>
        </p:nvPicPr>
        <p:blipFill>
          <a:blip r:embed="rId10"/>
          <a:stretch>
            <a:fillRect/>
          </a:stretch>
        </p:blipFill>
        <p:spPr>
          <a:xfrm>
            <a:off x="521431" y="2871268"/>
            <a:ext cx="3267609" cy="4365223"/>
          </a:xfrm>
          <a:prstGeom prst="rect">
            <a:avLst/>
          </a:prstGeom>
        </p:spPr>
      </p:pic>
    </p:spTree>
    <p:extLst>
      <p:ext uri="{BB962C8B-B14F-4D97-AF65-F5344CB8AC3E}">
        <p14:creationId xmlns:p14="http://schemas.microsoft.com/office/powerpoint/2010/main" val="829403220"/>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79900</TotalTime>
  <Words>4353</Words>
  <Application>Microsoft Office PowerPoint</Application>
  <PresentationFormat>Papel A4 (210 x 297 mm)</PresentationFormat>
  <Paragraphs>1693</Paragraphs>
  <Slides>61</Slides>
  <Notes>2</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61</vt:i4>
      </vt:variant>
    </vt:vector>
  </HeadingPairs>
  <TitlesOfParts>
    <vt:vector size="66" baseType="lpstr">
      <vt:lpstr>Arial</vt:lpstr>
      <vt:lpstr>Calibri</vt:lpstr>
      <vt:lpstr>inherit</vt:lpstr>
      <vt:lpstr>Poppins</vt:lpstr>
      <vt:lpstr>Tema do Office</vt:lpstr>
      <vt:lpstr>Apresentação do PowerPoint</vt:lpstr>
      <vt:lpstr>Apresentação do PowerPoint</vt:lpstr>
      <vt:lpstr>Apresentação do PowerPoint</vt:lpstr>
      <vt:lpstr>Apresentação do PowerPoint</vt:lpstr>
      <vt:lpstr>Livro/Vídeo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Tutorial Java</dc:title>
  <dc:creator>Estoque</dc:creator>
  <cp:lastModifiedBy>germany</cp:lastModifiedBy>
  <cp:revision>1554</cp:revision>
  <dcterms:created xsi:type="dcterms:W3CDTF">2017-12-01T19:46:48Z</dcterms:created>
  <dcterms:modified xsi:type="dcterms:W3CDTF">2021-03-21T17:24:51Z</dcterms:modified>
</cp:coreProperties>
</file>